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8" r:id="rId1"/>
  </p:sldMasterIdLst>
  <p:sldIdLst>
    <p:sldId id="256" r:id="rId2"/>
    <p:sldId id="294" r:id="rId3"/>
    <p:sldId id="258" r:id="rId4"/>
    <p:sldId id="281" r:id="rId5"/>
    <p:sldId id="283" r:id="rId6"/>
    <p:sldId id="282" r:id="rId7"/>
    <p:sldId id="284" r:id="rId8"/>
    <p:sldId id="285" r:id="rId9"/>
    <p:sldId id="260" r:id="rId10"/>
    <p:sldId id="280" r:id="rId11"/>
    <p:sldId id="263" r:id="rId12"/>
    <p:sldId id="291" r:id="rId13"/>
    <p:sldId id="292" r:id="rId14"/>
    <p:sldId id="286" r:id="rId15"/>
    <p:sldId id="268" r:id="rId16"/>
    <p:sldId id="270" r:id="rId17"/>
    <p:sldId id="271" r:id="rId18"/>
    <p:sldId id="277" r:id="rId19"/>
    <p:sldId id="272" r:id="rId20"/>
    <p:sldId id="275" r:id="rId21"/>
    <p:sldId id="273" r:id="rId22"/>
    <p:sldId id="276" r:id="rId23"/>
    <p:sldId id="274" r:id="rId24"/>
    <p:sldId id="298" r:id="rId25"/>
    <p:sldId id="287" r:id="rId26"/>
    <p:sldId id="300" r:id="rId27"/>
    <p:sldId id="288" r:id="rId28"/>
    <p:sldId id="299" r:id="rId29"/>
    <p:sldId id="289" r:id="rId30"/>
    <p:sldId id="302" r:id="rId31"/>
    <p:sldId id="290" r:id="rId32"/>
    <p:sldId id="301" r:id="rId33"/>
    <p:sldId id="295" r:id="rId34"/>
    <p:sldId id="297" r:id="rId35"/>
    <p:sldId id="278" r:id="rId36"/>
    <p:sldId id="279"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97" autoAdjust="0"/>
    <p:restoredTop sz="94660"/>
  </p:normalViewPr>
  <p:slideViewPr>
    <p:cSldViewPr>
      <p:cViewPr varScale="1">
        <p:scale>
          <a:sx n="68" d="100"/>
          <a:sy n="68" d="100"/>
        </p:scale>
        <p:origin x="1410"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Droplets-S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313259" y="1300786"/>
            <a:ext cx="6517482" cy="2509213"/>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313259" y="3886201"/>
            <a:ext cx="6517482"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D2249D9-D49F-4AAA-905F-CDDC9BF21EF0}" type="datetimeFigureOut">
              <a:rPr lang="en-US" smtClean="0"/>
              <a:pPr/>
              <a:t>7/19/2024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90D687-9FF2-41FD-A0D3-AC25D84DBB87}" type="slidenum">
              <a:rPr lang="en-US" smtClean="0"/>
              <a:pPr/>
              <a:t>‹#›</a:t>
            </a:fld>
            <a:endParaRPr lang="en-US"/>
          </a:p>
        </p:txBody>
      </p:sp>
    </p:spTree>
    <p:extLst>
      <p:ext uri="{BB962C8B-B14F-4D97-AF65-F5344CB8AC3E}">
        <p14:creationId xmlns:p14="http://schemas.microsoft.com/office/powerpoint/2010/main" val="3397843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46" y="4289374"/>
            <a:ext cx="7773324" cy="81161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88558" y="698261"/>
            <a:ext cx="7366899"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331" y="5108728"/>
            <a:ext cx="7773339"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D2249D9-D49F-4AAA-905F-CDDC9BF21EF0}" type="datetimeFigureOut">
              <a:rPr lang="en-US" smtClean="0"/>
              <a:pPr/>
              <a:t>7/19/2024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90D687-9FF2-41FD-A0D3-AC25D84DBB87}" type="slidenum">
              <a:rPr lang="en-US" smtClean="0"/>
              <a:pPr/>
              <a:t>‹#›</a:t>
            </a:fld>
            <a:endParaRPr lang="en-US"/>
          </a:p>
        </p:txBody>
      </p:sp>
    </p:spTree>
    <p:extLst>
      <p:ext uri="{BB962C8B-B14F-4D97-AF65-F5344CB8AC3E}">
        <p14:creationId xmlns:p14="http://schemas.microsoft.com/office/powerpoint/2010/main" val="1763775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7773339" cy="3427245"/>
          </a:xfrm>
        </p:spPr>
        <p:txBody>
          <a:bodyPr anchor="ctr"/>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331" y="4204821"/>
            <a:ext cx="7773339"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D2249D9-D49F-4AAA-905F-CDDC9BF21EF0}" type="datetimeFigureOut">
              <a:rPr lang="en-US" smtClean="0"/>
              <a:pPr/>
              <a:t>7/19/2024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90D687-9FF2-41FD-A0D3-AC25D84DBB87}" type="slidenum">
              <a:rPr lang="en-US" smtClean="0"/>
              <a:pPr/>
              <a:t>‹#›</a:t>
            </a:fld>
            <a:endParaRPr lang="en-US"/>
          </a:p>
        </p:txBody>
      </p:sp>
    </p:spTree>
    <p:extLst>
      <p:ext uri="{BB962C8B-B14F-4D97-AF65-F5344CB8AC3E}">
        <p14:creationId xmlns:p14="http://schemas.microsoft.com/office/powerpoint/2010/main" val="9289826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3" name="Picture 12"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084659" y="872588"/>
            <a:ext cx="6977064" cy="2729915"/>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290484" y="3610032"/>
            <a:ext cx="6564224"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685331" y="4372797"/>
            <a:ext cx="7773339"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D2249D9-D49F-4AAA-905F-CDDC9BF21EF0}" type="datetimeFigureOut">
              <a:rPr lang="en-US" smtClean="0"/>
              <a:pPr/>
              <a:t>7/19/2024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90D687-9FF2-41FD-A0D3-AC25D84DBB87}" type="slidenum">
              <a:rPr lang="en-US" smtClean="0"/>
              <a:pPr/>
              <a:t>‹#›</a:t>
            </a:fld>
            <a:endParaRPr lang="en-US"/>
          </a:p>
        </p:txBody>
      </p:sp>
      <p:sp>
        <p:nvSpPr>
          <p:cNvPr id="11" name="TextBox 10"/>
          <p:cNvSpPr txBox="1"/>
          <p:nvPr/>
        </p:nvSpPr>
        <p:spPr>
          <a:xfrm>
            <a:off x="737626" y="887859"/>
            <a:ext cx="546888"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7850130" y="3120015"/>
            <a:ext cx="553641"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952373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2138722"/>
            <a:ext cx="7773339" cy="2511835"/>
          </a:xfrm>
        </p:spPr>
        <p:txBody>
          <a:bodyPr anchor="b"/>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331" y="4662335"/>
            <a:ext cx="777333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D2249D9-D49F-4AAA-905F-CDDC9BF21EF0}" type="datetimeFigureOut">
              <a:rPr lang="en-US" smtClean="0"/>
              <a:pPr/>
              <a:t>7/19/2024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90D687-9FF2-41FD-A0D3-AC25D84DBB87}" type="slidenum">
              <a:rPr lang="en-US" smtClean="0"/>
              <a:pPr/>
              <a:t>‹#›</a:t>
            </a:fld>
            <a:endParaRPr lang="en-US"/>
          </a:p>
        </p:txBody>
      </p:sp>
    </p:spTree>
    <p:extLst>
      <p:ext uri="{BB962C8B-B14F-4D97-AF65-F5344CB8AC3E}">
        <p14:creationId xmlns:p14="http://schemas.microsoft.com/office/powerpoint/2010/main" val="27759725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4" name="Picture 13"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5" name="Title 1"/>
          <p:cNvSpPr>
            <a:spLocks noGrp="1"/>
          </p:cNvSpPr>
          <p:nvPr>
            <p:ph type="title"/>
          </p:nvPr>
        </p:nvSpPr>
        <p:spPr>
          <a:xfrm>
            <a:off x="685331" y="609600"/>
            <a:ext cx="7773339" cy="1605094"/>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331" y="2367093"/>
            <a:ext cx="2474232"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685331" y="2943356"/>
            <a:ext cx="2474232"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3339292" y="2367093"/>
            <a:ext cx="2468641"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3331012" y="2943356"/>
            <a:ext cx="2477513"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5979974" y="2367093"/>
            <a:ext cx="2478696"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5979974" y="2943356"/>
            <a:ext cx="247869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D2249D9-D49F-4AAA-905F-CDDC9BF21EF0}" type="datetimeFigureOut">
              <a:rPr lang="en-US" smtClean="0"/>
              <a:pPr/>
              <a:t>7/19/2024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90D687-9FF2-41FD-A0D3-AC25D84DBB87}" type="slidenum">
              <a:rPr lang="en-US" smtClean="0"/>
              <a:pPr/>
              <a:t>‹#›</a:t>
            </a:fld>
            <a:endParaRPr lang="en-US"/>
          </a:p>
        </p:txBody>
      </p:sp>
    </p:spTree>
    <p:extLst>
      <p:ext uri="{BB962C8B-B14F-4D97-AF65-F5344CB8AC3E}">
        <p14:creationId xmlns:p14="http://schemas.microsoft.com/office/powerpoint/2010/main" val="2808071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7" name="Picture 1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0" name="Title 1"/>
          <p:cNvSpPr>
            <a:spLocks noGrp="1"/>
          </p:cNvSpPr>
          <p:nvPr>
            <p:ph type="title"/>
          </p:nvPr>
        </p:nvSpPr>
        <p:spPr>
          <a:xfrm>
            <a:off x="685331" y="610772"/>
            <a:ext cx="7773339" cy="1603922"/>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5331" y="4204820"/>
            <a:ext cx="2472307"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685331" y="2367093"/>
            <a:ext cx="2472307"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5331" y="4781082"/>
            <a:ext cx="2472307"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3332069" y="4204820"/>
            <a:ext cx="247637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3331011" y="2367093"/>
            <a:ext cx="2477514"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3331011" y="4781081"/>
            <a:ext cx="2477514"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5979974" y="4204820"/>
            <a:ext cx="247551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5979974" y="2367093"/>
            <a:ext cx="2478696"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5979880" y="4781079"/>
            <a:ext cx="2478790"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D2249D9-D49F-4AAA-905F-CDDC9BF21EF0}" type="datetimeFigureOut">
              <a:rPr lang="en-US" smtClean="0"/>
              <a:pPr/>
              <a:t>7/19/2024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90D687-9FF2-41FD-A0D3-AC25D84DBB87}" type="slidenum">
              <a:rPr lang="en-US" smtClean="0"/>
              <a:pPr/>
              <a:t>‹#›</a:t>
            </a:fld>
            <a:endParaRPr lang="en-US"/>
          </a:p>
        </p:txBody>
      </p:sp>
    </p:spTree>
    <p:extLst>
      <p:ext uri="{BB962C8B-B14F-4D97-AF65-F5344CB8AC3E}">
        <p14:creationId xmlns:p14="http://schemas.microsoft.com/office/powerpoint/2010/main" val="37834697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685331" y="2367094"/>
            <a:ext cx="7773339" cy="342410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D2249D9-D49F-4AAA-905F-CDDC9BF21EF0}" type="datetimeFigureOut">
              <a:rPr lang="en-US" smtClean="0"/>
              <a:pPr/>
              <a:t>7/19/2024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90D687-9FF2-41FD-A0D3-AC25D84DBB87}" type="slidenum">
              <a:rPr lang="en-US" smtClean="0"/>
              <a:pPr/>
              <a:t>‹#›</a:t>
            </a:fld>
            <a:endParaRPr lang="en-US"/>
          </a:p>
        </p:txBody>
      </p:sp>
    </p:spTree>
    <p:extLst>
      <p:ext uri="{BB962C8B-B14F-4D97-AF65-F5344CB8AC3E}">
        <p14:creationId xmlns:p14="http://schemas.microsoft.com/office/powerpoint/2010/main" val="39831242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10" name="Picture 9"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Vertical Title 1"/>
          <p:cNvSpPr>
            <a:spLocks noGrp="1"/>
          </p:cNvSpPr>
          <p:nvPr>
            <p:ph type="title" orient="vert"/>
          </p:nvPr>
        </p:nvSpPr>
        <p:spPr>
          <a:xfrm>
            <a:off x="6543675" y="609602"/>
            <a:ext cx="1914995" cy="5181599"/>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685331" y="609602"/>
            <a:ext cx="5744043" cy="518159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D2249D9-D49F-4AAA-905F-CDDC9BF21EF0}" type="datetimeFigureOut">
              <a:rPr lang="en-US" smtClean="0"/>
              <a:pPr/>
              <a:t>7/19/2024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90D687-9FF2-41FD-A0D3-AC25D84DBB87}" type="slidenum">
              <a:rPr lang="en-US" smtClean="0"/>
              <a:pPr/>
              <a:t>‹#›</a:t>
            </a:fld>
            <a:endParaRPr lang="en-US"/>
          </a:p>
        </p:txBody>
      </p:sp>
    </p:spTree>
    <p:extLst>
      <p:ext uri="{BB962C8B-B14F-4D97-AF65-F5344CB8AC3E}">
        <p14:creationId xmlns:p14="http://schemas.microsoft.com/office/powerpoint/2010/main" val="749607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330" y="2367093"/>
            <a:ext cx="7772870"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D2249D9-D49F-4AAA-905F-CDDC9BF21EF0}" type="datetimeFigureOut">
              <a:rPr lang="en-US" smtClean="0"/>
              <a:pPr/>
              <a:t>7/19/2024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90D687-9FF2-41FD-A0D3-AC25D84DBB87}" type="slidenum">
              <a:rPr lang="en-US" smtClean="0"/>
              <a:pPr/>
              <a:t>‹#›</a:t>
            </a:fld>
            <a:endParaRPr lang="en-US"/>
          </a:p>
        </p:txBody>
      </p:sp>
    </p:spTree>
    <p:extLst>
      <p:ext uri="{BB962C8B-B14F-4D97-AF65-F5344CB8AC3E}">
        <p14:creationId xmlns:p14="http://schemas.microsoft.com/office/powerpoint/2010/main" val="924364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828564"/>
            <a:ext cx="7763814" cy="2736819"/>
          </a:xfrm>
        </p:spPr>
        <p:txBody>
          <a:bodyPr anchor="b">
            <a:normAutofit/>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685331" y="3657458"/>
            <a:ext cx="7763814"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D2249D9-D49F-4AAA-905F-CDDC9BF21EF0}" type="datetimeFigureOut">
              <a:rPr lang="en-US" smtClean="0"/>
              <a:pPr/>
              <a:t>7/19/2024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90D687-9FF2-41FD-A0D3-AC25D84DBB87}" type="slidenum">
              <a:rPr lang="en-US" smtClean="0"/>
              <a:pPr/>
              <a:t>‹#›</a:t>
            </a:fld>
            <a:endParaRPr lang="en-US"/>
          </a:p>
        </p:txBody>
      </p:sp>
    </p:spTree>
    <p:extLst>
      <p:ext uri="{BB962C8B-B14F-4D97-AF65-F5344CB8AC3E}">
        <p14:creationId xmlns:p14="http://schemas.microsoft.com/office/powerpoint/2010/main" val="4219756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330" y="2367093"/>
            <a:ext cx="3829520"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4629150" y="2367093"/>
            <a:ext cx="3829050"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D2249D9-D49F-4AAA-905F-CDDC9BF21EF0}" type="datetimeFigureOut">
              <a:rPr lang="en-US" smtClean="0"/>
              <a:pPr/>
              <a:t>7/19/2024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90D687-9FF2-41FD-A0D3-AC25D84DBB87}" type="slidenum">
              <a:rPr lang="en-US" smtClean="0"/>
              <a:pPr/>
              <a:t>‹#›</a:t>
            </a:fld>
            <a:endParaRPr lang="en-US"/>
          </a:p>
        </p:txBody>
      </p:sp>
    </p:spTree>
    <p:extLst>
      <p:ext uri="{BB962C8B-B14F-4D97-AF65-F5344CB8AC3E}">
        <p14:creationId xmlns:p14="http://schemas.microsoft.com/office/powerpoint/2010/main" val="3852955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59746" y="2371018"/>
            <a:ext cx="3655106"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Content Placeholder 3"/>
          <p:cNvSpPr>
            <a:spLocks noGrp="1"/>
          </p:cNvSpPr>
          <p:nvPr>
            <p:ph sz="quarter" idx="13"/>
          </p:nvPr>
        </p:nvSpPr>
        <p:spPr>
          <a:xfrm>
            <a:off x="685331" y="3051013"/>
            <a:ext cx="3829520" cy="274018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97317" y="2371018"/>
            <a:ext cx="3661353"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3" name="Content Placeholder 5"/>
          <p:cNvSpPr>
            <a:spLocks noGrp="1"/>
          </p:cNvSpPr>
          <p:nvPr>
            <p:ph sz="quarter" idx="14"/>
          </p:nvPr>
        </p:nvSpPr>
        <p:spPr>
          <a:xfrm>
            <a:off x="4629150" y="3051013"/>
            <a:ext cx="3829051" cy="274018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D2249D9-D49F-4AAA-905F-CDDC9BF21EF0}" type="datetimeFigureOut">
              <a:rPr lang="en-US" smtClean="0"/>
              <a:pPr/>
              <a:t>7/19/2024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90D687-9FF2-41FD-A0D3-AC25D84DBB87}" type="slidenum">
              <a:rPr lang="en-US" smtClean="0"/>
              <a:pPr/>
              <a:t>‹#›</a:t>
            </a:fld>
            <a:endParaRPr lang="en-US"/>
          </a:p>
        </p:txBody>
      </p:sp>
    </p:spTree>
    <p:extLst>
      <p:ext uri="{BB962C8B-B14F-4D97-AF65-F5344CB8AC3E}">
        <p14:creationId xmlns:p14="http://schemas.microsoft.com/office/powerpoint/2010/main" val="3659776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D2249D9-D49F-4AAA-905F-CDDC9BF21EF0}" type="datetimeFigureOut">
              <a:rPr lang="en-US" smtClean="0"/>
              <a:pPr/>
              <a:t>7/19/2024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90D687-9FF2-41FD-A0D3-AC25D84DBB87}" type="slidenum">
              <a:rPr lang="en-US" smtClean="0"/>
              <a:pPr/>
              <a:t>‹#›</a:t>
            </a:fld>
            <a:endParaRPr lang="en-US"/>
          </a:p>
        </p:txBody>
      </p:sp>
    </p:spTree>
    <p:extLst>
      <p:ext uri="{BB962C8B-B14F-4D97-AF65-F5344CB8AC3E}">
        <p14:creationId xmlns:p14="http://schemas.microsoft.com/office/powerpoint/2010/main" val="3283675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5"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Date Placeholder 1"/>
          <p:cNvSpPr>
            <a:spLocks noGrp="1"/>
          </p:cNvSpPr>
          <p:nvPr>
            <p:ph type="dt" sz="half" idx="10"/>
          </p:nvPr>
        </p:nvSpPr>
        <p:spPr/>
        <p:txBody>
          <a:bodyPr/>
          <a:lstStyle/>
          <a:p>
            <a:fld id="{4D2249D9-D49F-4AAA-905F-CDDC9BF21EF0}" type="datetimeFigureOut">
              <a:rPr lang="en-US" smtClean="0"/>
              <a:pPr/>
              <a:t>7/19/2024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90D687-9FF2-41FD-A0D3-AC25D84DBB87}" type="slidenum">
              <a:rPr lang="en-US" smtClean="0"/>
              <a:pPr/>
              <a:t>‹#›</a:t>
            </a:fld>
            <a:endParaRPr lang="en-US"/>
          </a:p>
        </p:txBody>
      </p:sp>
    </p:spTree>
    <p:extLst>
      <p:ext uri="{BB962C8B-B14F-4D97-AF65-F5344CB8AC3E}">
        <p14:creationId xmlns:p14="http://schemas.microsoft.com/office/powerpoint/2010/main" val="834692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2951766" cy="2023252"/>
          </a:xfrm>
        </p:spPr>
        <p:txBody>
          <a:bodyPr anchor="b"/>
          <a:lstStyle>
            <a:lvl1pPr algn="ctr">
              <a:defRPr sz="3200"/>
            </a:lvl1pPr>
          </a:lstStyle>
          <a:p>
            <a:r>
              <a:rPr lang="en-US" smtClean="0"/>
              <a:t>Click to edit Master title style</a:t>
            </a:r>
            <a:endParaRPr lang="en-US" dirty="0"/>
          </a:p>
        </p:txBody>
      </p:sp>
      <p:sp>
        <p:nvSpPr>
          <p:cNvPr id="10" name="Content Placeholder 2"/>
          <p:cNvSpPr>
            <a:spLocks noGrp="1"/>
          </p:cNvSpPr>
          <p:nvPr>
            <p:ph sz="quarter" idx="13"/>
          </p:nvPr>
        </p:nvSpPr>
        <p:spPr>
          <a:xfrm>
            <a:off x="3808547" y="609601"/>
            <a:ext cx="4650122" cy="518159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331" y="2632852"/>
            <a:ext cx="2951767"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D2249D9-D49F-4AAA-905F-CDDC9BF21EF0}" type="datetimeFigureOut">
              <a:rPr lang="en-US" smtClean="0"/>
              <a:pPr/>
              <a:t>7/19/2024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90D687-9FF2-41FD-A0D3-AC25D84DBB87}" type="slidenum">
              <a:rPr lang="en-US" smtClean="0"/>
              <a:pPr/>
              <a:t>‹#›</a:t>
            </a:fld>
            <a:endParaRPr lang="en-US"/>
          </a:p>
        </p:txBody>
      </p:sp>
    </p:spTree>
    <p:extLst>
      <p:ext uri="{BB962C8B-B14F-4D97-AF65-F5344CB8AC3E}">
        <p14:creationId xmlns:p14="http://schemas.microsoft.com/office/powerpoint/2010/main" val="298929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2" y="609600"/>
            <a:ext cx="4129618" cy="2023254"/>
          </a:xfrm>
        </p:spPr>
        <p:txBody>
          <a:bodyPr anchor="b"/>
          <a:lstStyle>
            <a:lvl1pPr algn="ct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004270" y="609601"/>
            <a:ext cx="3005851"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346" y="2632853"/>
            <a:ext cx="4129604"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D2249D9-D49F-4AAA-905F-CDDC9BF21EF0}" type="datetimeFigureOut">
              <a:rPr lang="en-US" smtClean="0"/>
              <a:pPr/>
              <a:t>7/19/2024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90D687-9FF2-41FD-A0D3-AC25D84DBB87}" type="slidenum">
              <a:rPr lang="en-US" smtClean="0"/>
              <a:pPr/>
              <a:t>‹#›</a:t>
            </a:fld>
            <a:endParaRPr lang="en-US"/>
          </a:p>
        </p:txBody>
      </p:sp>
    </p:spTree>
    <p:extLst>
      <p:ext uri="{BB962C8B-B14F-4D97-AF65-F5344CB8AC3E}">
        <p14:creationId xmlns:p14="http://schemas.microsoft.com/office/powerpoint/2010/main" val="1131884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618518"/>
            <a:ext cx="7773338" cy="159617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331" y="2367094"/>
            <a:ext cx="7773339" cy="3424107"/>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759053" y="5883276"/>
            <a:ext cx="2057400" cy="365125"/>
          </a:xfrm>
          <a:prstGeom prst="rect">
            <a:avLst/>
          </a:prstGeom>
        </p:spPr>
        <p:txBody>
          <a:bodyPr vert="horz" lIns="91440" tIns="45720" rIns="91440" bIns="45720" rtlCol="0" anchor="ctr"/>
          <a:lstStyle>
            <a:lvl1pPr algn="r">
              <a:defRPr sz="1000">
                <a:solidFill>
                  <a:schemeClr val="tx1"/>
                </a:solidFill>
              </a:defRPr>
            </a:lvl1pPr>
          </a:lstStyle>
          <a:p>
            <a:fld id="{4D2249D9-D49F-4AAA-905F-CDDC9BF21EF0}" type="datetimeFigureOut">
              <a:rPr lang="en-US" smtClean="0"/>
              <a:pPr/>
              <a:t>7/19/2024</a:t>
            </a:fld>
            <a:endParaRPr lang="en-US"/>
          </a:p>
        </p:txBody>
      </p:sp>
      <p:sp>
        <p:nvSpPr>
          <p:cNvPr id="5" name="Footer Placeholder 4"/>
          <p:cNvSpPr>
            <a:spLocks noGrp="1"/>
          </p:cNvSpPr>
          <p:nvPr>
            <p:ph type="ftr" sz="quarter" idx="3"/>
          </p:nvPr>
        </p:nvSpPr>
        <p:spPr>
          <a:xfrm>
            <a:off x="685331" y="5883276"/>
            <a:ext cx="5004665"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7885509" y="5883276"/>
            <a:ext cx="573161" cy="365125"/>
          </a:xfrm>
          <a:prstGeom prst="rect">
            <a:avLst/>
          </a:prstGeom>
        </p:spPr>
        <p:txBody>
          <a:bodyPr vert="horz" lIns="91440" tIns="45720" rIns="91440" bIns="45720" rtlCol="0" anchor="ctr"/>
          <a:lstStyle>
            <a:lvl1pPr algn="r">
              <a:defRPr sz="1000">
                <a:solidFill>
                  <a:schemeClr val="tx1"/>
                </a:solidFill>
              </a:defRPr>
            </a:lvl1pPr>
          </a:lstStyle>
          <a:p>
            <a:fld id="{9D90D687-9FF2-41FD-A0D3-AC25D84DBB87}" type="slidenum">
              <a:rPr lang="en-US" smtClean="0"/>
              <a:pPr/>
              <a:t>‹#›</a:t>
            </a:fld>
            <a:endParaRPr lang="en-US"/>
          </a:p>
        </p:txBody>
      </p:sp>
    </p:spTree>
    <p:extLst>
      <p:ext uri="{BB962C8B-B14F-4D97-AF65-F5344CB8AC3E}">
        <p14:creationId xmlns:p14="http://schemas.microsoft.com/office/powerpoint/2010/main" val="3095252474"/>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 id="2147483901" r:id="rId13"/>
    <p:sldLayoutId id="2147483902" r:id="rId14"/>
    <p:sldLayoutId id="2147483903" r:id="rId15"/>
    <p:sldLayoutId id="2147483904" r:id="rId16"/>
    <p:sldLayoutId id="2147483905"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Bivalve" TargetMode="External"/><Relationship Id="rId2" Type="http://schemas.openxmlformats.org/officeDocument/2006/relationships/hyperlink" Target="https://en.wikipedia.org/wiki/Common_name" TargetMode="Externa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hyperlink" Target="https://en.wikipedia.org/wiki/Freshwater_bivalve" TargetMode="External"/><Relationship Id="rId4" Type="http://schemas.openxmlformats.org/officeDocument/2006/relationships/hyperlink" Target="https://en.wikipedia.org/wiki/Mollusc"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en.wikipedia.org/wiki/Calcification" TargetMode="External"/><Relationship Id="rId3" Type="http://schemas.openxmlformats.org/officeDocument/2006/relationships/hyperlink" Target="https://en.wikipedia.org/wiki/Seawater" TargetMode="External"/><Relationship Id="rId7" Type="http://schemas.openxmlformats.org/officeDocument/2006/relationships/hyperlink" Target="https://en.wikipedia.org/wiki/Brackish_water" TargetMode="External"/><Relationship Id="rId2" Type="http://schemas.openxmlformats.org/officeDocument/2006/relationships/hyperlink" Target="https://en.wikipedia.org/wiki/Common_name" TargetMode="External"/><Relationship Id="rId1" Type="http://schemas.openxmlformats.org/officeDocument/2006/relationships/slideLayout" Target="../slideLayouts/slideLayout2.xml"/><Relationship Id="rId6" Type="http://schemas.openxmlformats.org/officeDocument/2006/relationships/hyperlink" Target="https://en.wikipedia.org/wiki/Marine_(ocean)" TargetMode="External"/><Relationship Id="rId5" Type="http://schemas.openxmlformats.org/officeDocument/2006/relationships/hyperlink" Target="https://en.wikipedia.org/wiki/Mollusc" TargetMode="External"/><Relationship Id="rId10" Type="http://schemas.openxmlformats.org/officeDocument/2006/relationships/image" Target="../media/image17.jpeg"/><Relationship Id="rId4" Type="http://schemas.openxmlformats.org/officeDocument/2006/relationships/hyperlink" Target="https://en.wikipedia.org/wiki/Bivalve" TargetMode="External"/><Relationship Id="rId9" Type="http://schemas.openxmlformats.org/officeDocument/2006/relationships/hyperlink" Target="https://en.wikipedia.org/wiki/Ostreoidea"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 Id="rId5" Type="http://schemas.openxmlformats.org/officeDocument/2006/relationships/image" Target="../media/image28.jpeg"/><Relationship Id="rId4" Type="http://schemas.openxmlformats.org/officeDocument/2006/relationships/image" Target="../media/image27.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37.jpeg"/><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312945"/>
            <a:ext cx="7543800" cy="1676399"/>
          </a:xfrm>
        </p:spPr>
        <p:txBody>
          <a:bodyPr>
            <a:noAutofit/>
          </a:bodyPr>
          <a:lstStyle/>
          <a:p>
            <a:r>
              <a:rPr lang="en-IN" sz="2400" dirty="0">
                <a:solidFill>
                  <a:srgbClr val="FF0000"/>
                </a:solidFill>
                <a:latin typeface="Times New Roman" pitchFamily="18" charset="0"/>
                <a:cs typeface="Times New Roman" pitchFamily="18" charset="0"/>
              </a:rPr>
              <a:t>GEETHANJALI INSTITUTE OF SCIENCE AND TECHNOLOGY</a:t>
            </a:r>
            <a:br>
              <a:rPr lang="en-IN" sz="2400" dirty="0">
                <a:solidFill>
                  <a:srgbClr val="FF0000"/>
                </a:solidFill>
                <a:latin typeface="Times New Roman" pitchFamily="18" charset="0"/>
                <a:cs typeface="Times New Roman" pitchFamily="18" charset="0"/>
              </a:rPr>
            </a:br>
            <a:r>
              <a:rPr lang="en-IN" sz="2400" dirty="0">
                <a:solidFill>
                  <a:srgbClr val="FF0000"/>
                </a:solidFill>
                <a:latin typeface="Times New Roman" pitchFamily="18" charset="0"/>
                <a:cs typeface="Times New Roman" pitchFamily="18" charset="0"/>
              </a:rPr>
              <a:t> </a:t>
            </a:r>
            <a:r>
              <a:rPr lang="en-IN" sz="2400" dirty="0">
                <a:solidFill>
                  <a:srgbClr val="7030A0"/>
                </a:solidFill>
                <a:latin typeface="Times New Roman" pitchFamily="18" charset="0"/>
                <a:cs typeface="Times New Roman" pitchFamily="18" charset="0"/>
              </a:rPr>
              <a:t>(AUTONOMOUS)</a:t>
            </a:r>
            <a:br>
              <a:rPr lang="en-IN" sz="2400" dirty="0">
                <a:solidFill>
                  <a:srgbClr val="7030A0"/>
                </a:solidFill>
                <a:latin typeface="Times New Roman" pitchFamily="18" charset="0"/>
                <a:cs typeface="Times New Roman" pitchFamily="18" charset="0"/>
              </a:rPr>
            </a:br>
            <a:r>
              <a:rPr lang="en-IN" sz="2400" dirty="0">
                <a:latin typeface="Times New Roman" pitchFamily="18" charset="0"/>
                <a:cs typeface="Times New Roman" pitchFamily="18" charset="0"/>
              </a:rPr>
              <a:t> GANGAVARAM, KOVUR(M), SPSR Nellore Dist., A.P.</a:t>
            </a:r>
            <a:endParaRPr lang="en-US" sz="2400" dirty="0"/>
          </a:p>
        </p:txBody>
      </p:sp>
      <p:sp>
        <p:nvSpPr>
          <p:cNvPr id="3" name="Subtitle 2"/>
          <p:cNvSpPr>
            <a:spLocks noGrp="1"/>
          </p:cNvSpPr>
          <p:nvPr>
            <p:ph type="subTitle" idx="1"/>
          </p:nvPr>
        </p:nvSpPr>
        <p:spPr>
          <a:xfrm>
            <a:off x="457200" y="4038600"/>
            <a:ext cx="4648200" cy="2667000"/>
          </a:xfrm>
          <a:ln>
            <a:solidFill>
              <a:schemeClr val="bg1"/>
            </a:solidFill>
          </a:ln>
        </p:spPr>
        <p:txBody>
          <a:bodyPr>
            <a:noAutofit/>
          </a:bodyPr>
          <a:lstStyle/>
          <a:p>
            <a:pPr algn="l"/>
            <a:r>
              <a:rPr lang="en-IN" sz="2000" b="1" i="1" u="sng" dirty="0">
                <a:solidFill>
                  <a:schemeClr val="tx1"/>
                </a:solidFill>
                <a:latin typeface="Times New Roman" pitchFamily="18" charset="0"/>
                <a:cs typeface="Times New Roman" pitchFamily="18" charset="0"/>
              </a:rPr>
              <a:t>PRESTENTED BY</a:t>
            </a:r>
            <a:r>
              <a:rPr lang="en-IN" sz="2000" b="1" i="1" dirty="0">
                <a:solidFill>
                  <a:schemeClr val="tx1"/>
                </a:solidFill>
                <a:latin typeface="Times New Roman" pitchFamily="18" charset="0"/>
                <a:cs typeface="Times New Roman" pitchFamily="18" charset="0"/>
              </a:rPr>
              <a:t> :</a:t>
            </a:r>
          </a:p>
          <a:p>
            <a:pPr algn="l"/>
            <a:r>
              <a:rPr lang="en-IN" sz="2000" b="1" i="1" dirty="0">
                <a:solidFill>
                  <a:schemeClr val="tx1"/>
                </a:solidFill>
                <a:latin typeface="Times New Roman" pitchFamily="18" charset="0"/>
                <a:cs typeface="Times New Roman" pitchFamily="18" charset="0"/>
              </a:rPr>
              <a:t>B.VANDHANA(222U1A3704)</a:t>
            </a:r>
          </a:p>
          <a:p>
            <a:pPr algn="l"/>
            <a:r>
              <a:rPr lang="en-IN" sz="2000" b="1" i="1" dirty="0" smtClean="0">
                <a:solidFill>
                  <a:schemeClr val="tx1"/>
                </a:solidFill>
                <a:latin typeface="Times New Roman" pitchFamily="18" charset="0"/>
                <a:cs typeface="Times New Roman" pitchFamily="18" charset="0"/>
              </a:rPr>
              <a:t>J.SUSHMITHA(222U1A3720)</a:t>
            </a:r>
          </a:p>
          <a:p>
            <a:pPr algn="l"/>
            <a:r>
              <a:rPr lang="en-IN" sz="2000" b="1" i="1" dirty="0" smtClean="0">
                <a:solidFill>
                  <a:schemeClr val="tx1"/>
                </a:solidFill>
                <a:latin typeface="Times New Roman" pitchFamily="18" charset="0"/>
                <a:cs typeface="Times New Roman" pitchFamily="18" charset="0"/>
              </a:rPr>
              <a:t>M.KAVYA(222U1A3729)</a:t>
            </a:r>
            <a:endParaRPr lang="en-IN" sz="2000" b="1" i="1" dirty="0">
              <a:solidFill>
                <a:schemeClr val="tx1"/>
              </a:solidFill>
              <a:latin typeface="Times New Roman" pitchFamily="18" charset="0"/>
              <a:cs typeface="Times New Roman" pitchFamily="18" charset="0"/>
            </a:endParaRPr>
          </a:p>
          <a:p>
            <a:pPr algn="l"/>
            <a:r>
              <a:rPr lang="en-IN" sz="2000" b="1" i="1" dirty="0">
                <a:solidFill>
                  <a:schemeClr val="tx1"/>
                </a:solidFill>
                <a:latin typeface="Times New Roman" pitchFamily="18" charset="0"/>
                <a:cs typeface="Times New Roman" pitchFamily="18" charset="0"/>
              </a:rPr>
              <a:t>P.SHIFAMEHRIN(222U1A3743</a:t>
            </a:r>
            <a:r>
              <a:rPr lang="en-IN" sz="2400" b="1" i="1" dirty="0">
                <a:solidFill>
                  <a:schemeClr val="tx1"/>
                </a:solidFill>
                <a:latin typeface="Times New Roman" pitchFamily="18" charset="0"/>
                <a:cs typeface="Times New Roman" pitchFamily="18" charset="0"/>
              </a:rPr>
              <a:t>)</a:t>
            </a:r>
            <a:endParaRPr lang="en-US" sz="2400" i="1" dirty="0">
              <a:solidFill>
                <a:schemeClr val="tx1"/>
              </a:solidFill>
            </a:endParaRPr>
          </a:p>
        </p:txBody>
      </p:sp>
      <p:sp>
        <p:nvSpPr>
          <p:cNvPr id="4" name="Rectangle 3"/>
          <p:cNvSpPr/>
          <p:nvPr/>
        </p:nvSpPr>
        <p:spPr>
          <a:xfrm>
            <a:off x="381000" y="3083089"/>
            <a:ext cx="8382000" cy="369332"/>
          </a:xfrm>
          <a:prstGeom prst="rect">
            <a:avLst/>
          </a:prstGeom>
        </p:spPr>
        <p:txBody>
          <a:bodyPr wrap="square">
            <a:spAutoFit/>
          </a:bodyPr>
          <a:lstStyle/>
          <a:p>
            <a:r>
              <a:rPr lang="en-IN" b="1" i="1" dirty="0">
                <a:solidFill>
                  <a:schemeClr val="tx1">
                    <a:lumMod val="95000"/>
                    <a:lumOff val="5000"/>
                  </a:schemeClr>
                </a:solidFill>
                <a:effectLst>
                  <a:outerShdw blurRad="38100" dist="38100" dir="2700000" algn="tl">
                    <a:srgbClr val="000000">
                      <a:alpha val="43137"/>
                    </a:srgbClr>
                  </a:outerShdw>
                </a:effectLst>
                <a:latin typeface="Times New Roman" pitchFamily="18" charset="0"/>
                <a:cs typeface="Times New Roman" pitchFamily="18" charset="0"/>
              </a:rPr>
              <a:t>               </a:t>
            </a:r>
            <a:r>
              <a:rPr lang="en-IN" b="1" i="1" dirty="0" smtClean="0">
                <a:solidFill>
                  <a:schemeClr val="tx1">
                    <a:lumMod val="95000"/>
                    <a:lumOff val="5000"/>
                  </a:schemeClr>
                </a:solidFill>
                <a:effectLst>
                  <a:outerShdw blurRad="38100" dist="38100" dir="2700000" algn="tl">
                    <a:srgbClr val="000000">
                      <a:alpha val="43137"/>
                    </a:srgbClr>
                  </a:outerShdw>
                </a:effectLst>
                <a:latin typeface="Times New Roman" pitchFamily="18" charset="0"/>
                <a:cs typeface="Times New Roman" pitchFamily="18" charset="0"/>
              </a:rPr>
              <a:t>“A </a:t>
            </a:r>
            <a:r>
              <a:rPr lang="en-IN" b="1" i="1" dirty="0">
                <a:solidFill>
                  <a:schemeClr val="tx1">
                    <a:lumMod val="95000"/>
                    <a:lumOff val="5000"/>
                  </a:schemeClr>
                </a:solidFill>
                <a:effectLst>
                  <a:outerShdw blurRad="38100" dist="38100" dir="2700000" algn="tl">
                    <a:srgbClr val="000000">
                      <a:alpha val="43137"/>
                    </a:srgbClr>
                  </a:outerShdw>
                </a:effectLst>
                <a:latin typeface="Times New Roman" pitchFamily="18" charset="0"/>
                <a:cs typeface="Times New Roman" pitchFamily="18" charset="0"/>
              </a:rPr>
              <a:t>COMMUNITY </a:t>
            </a:r>
            <a:r>
              <a:rPr lang="en-IN" b="1" i="1" dirty="0" smtClean="0">
                <a:solidFill>
                  <a:schemeClr val="tx1">
                    <a:lumMod val="95000"/>
                    <a:lumOff val="5000"/>
                  </a:schemeClr>
                </a:solidFill>
                <a:effectLst>
                  <a:outerShdw blurRad="38100" dist="38100" dir="2700000" algn="tl">
                    <a:srgbClr val="000000">
                      <a:alpha val="43137"/>
                    </a:srgbClr>
                  </a:outerShdw>
                </a:effectLst>
                <a:latin typeface="Times New Roman" pitchFamily="18" charset="0"/>
                <a:cs typeface="Times New Roman" pitchFamily="18" charset="0"/>
              </a:rPr>
              <a:t> SERVICE  PROJECT  of  AQUA CULTURE”(</a:t>
            </a:r>
            <a:r>
              <a:rPr lang="en-IN" b="1" i="1" dirty="0">
                <a:solidFill>
                  <a:schemeClr val="tx1">
                    <a:lumMod val="95000"/>
                    <a:lumOff val="5000"/>
                  </a:schemeClr>
                </a:solidFill>
                <a:effectLst>
                  <a:outerShdw blurRad="38100" dist="38100" dir="2700000" algn="tl">
                    <a:srgbClr val="000000">
                      <a:alpha val="43137"/>
                    </a:srgbClr>
                  </a:outerShdw>
                </a:effectLst>
                <a:latin typeface="Times New Roman" pitchFamily="18" charset="0"/>
                <a:cs typeface="Times New Roman" pitchFamily="18" charset="0"/>
              </a:rPr>
              <a:t>A11)</a:t>
            </a:r>
          </a:p>
        </p:txBody>
      </p:sp>
      <p:sp>
        <p:nvSpPr>
          <p:cNvPr id="5" name="Rectangle 4"/>
          <p:cNvSpPr/>
          <p:nvPr/>
        </p:nvSpPr>
        <p:spPr>
          <a:xfrm rot="10800000" flipV="1">
            <a:off x="4749144" y="5486400"/>
            <a:ext cx="4419600" cy="923330"/>
          </a:xfrm>
          <a:prstGeom prst="rect">
            <a:avLst/>
          </a:prstGeom>
        </p:spPr>
        <p:txBody>
          <a:bodyPr wrap="square">
            <a:spAutoFit/>
          </a:bodyPr>
          <a:lstStyle/>
          <a:p>
            <a:pPr algn="ctr"/>
            <a:r>
              <a:rPr lang="en-IN" b="1" i="1" u="sng" dirty="0">
                <a:solidFill>
                  <a:schemeClr val="tx1"/>
                </a:solidFill>
                <a:latin typeface="Times New Roman" pitchFamily="18" charset="0"/>
                <a:cs typeface="Times New Roman" pitchFamily="18" charset="0"/>
              </a:rPr>
              <a:t>GUIDED BY :</a:t>
            </a:r>
          </a:p>
          <a:p>
            <a:pPr algn="ctr"/>
            <a:r>
              <a:rPr lang="en-IN" b="1" i="1" dirty="0" smtClean="0">
                <a:solidFill>
                  <a:schemeClr val="tx1"/>
                </a:solidFill>
                <a:latin typeface="Times New Roman" pitchFamily="18" charset="0"/>
                <a:cs typeface="Times New Roman" pitchFamily="18" charset="0"/>
              </a:rPr>
              <a:t>Mr . V . CHAITHANYA Sir  (M . Tech)</a:t>
            </a:r>
          </a:p>
          <a:p>
            <a:pPr algn="ctr"/>
            <a:r>
              <a:rPr lang="en-IN" b="1" i="1" dirty="0" smtClean="0">
                <a:solidFill>
                  <a:schemeClr val="tx1"/>
                </a:solidFill>
                <a:latin typeface="Times New Roman" pitchFamily="18" charset="0"/>
                <a:cs typeface="Times New Roman" pitchFamily="18" charset="0"/>
              </a:rPr>
              <a:t>Assistant Professor</a:t>
            </a:r>
            <a:endParaRPr lang="en-IN" b="1" i="1" dirty="0">
              <a:solidFill>
                <a:schemeClr val="tx1"/>
              </a:solidFill>
              <a:latin typeface="Times New Roman" pitchFamily="18" charset="0"/>
              <a:cs typeface="Times New Roman" pitchFamily="18" charset="0"/>
            </a:endParaRPr>
          </a:p>
        </p:txBody>
      </p:sp>
      <p:pic>
        <p:nvPicPr>
          <p:cNvPr id="6" name="Picture 2" descr="Geethanjali Institute of Science and Technology - [GIST], Nellore -  Admissions, Contact, Website, Facilities 2024-2025"/>
          <p:cNvPicPr>
            <a:picLocks noChangeAspect="1" noChangeArrowheads="1"/>
          </p:cNvPicPr>
          <p:nvPr/>
        </p:nvPicPr>
        <p:blipFill>
          <a:blip r:embed="rId2"/>
          <a:srcRect/>
          <a:stretch>
            <a:fillRect/>
          </a:stretch>
        </p:blipFill>
        <p:spPr bwMode="auto">
          <a:xfrm>
            <a:off x="3929058" y="214290"/>
            <a:ext cx="1500199" cy="1004910"/>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2800" y="533400"/>
            <a:ext cx="3200400" cy="461665"/>
          </a:xfrm>
          <a:prstGeom prst="rect">
            <a:avLst/>
          </a:prstGeom>
        </p:spPr>
        <p:txBody>
          <a:bodyPr wrap="square">
            <a:spAutoFit/>
          </a:bodyPr>
          <a:lstStyle/>
          <a:p>
            <a:r>
              <a:rPr lang="en-US" sz="2400" b="1" i="1" dirty="0">
                <a:solidFill>
                  <a:schemeClr val="accent4">
                    <a:lumMod val="75000"/>
                  </a:schemeClr>
                </a:solidFill>
                <a:effectLst>
                  <a:outerShdw blurRad="38100" dist="38100" dir="2700000" algn="tl">
                    <a:srgbClr val="000000">
                      <a:alpha val="43137"/>
                    </a:srgbClr>
                  </a:outerShdw>
                </a:effectLst>
              </a:rPr>
              <a:t>Species Cultivated</a:t>
            </a:r>
            <a:endParaRPr lang="en-US" sz="2400" dirty="0"/>
          </a:p>
        </p:txBody>
      </p:sp>
      <p:sp>
        <p:nvSpPr>
          <p:cNvPr id="3" name="Rectangle 2"/>
          <p:cNvSpPr/>
          <p:nvPr/>
        </p:nvSpPr>
        <p:spPr>
          <a:xfrm>
            <a:off x="1371600" y="1371600"/>
            <a:ext cx="7162800" cy="830997"/>
          </a:xfrm>
          <a:prstGeom prst="rect">
            <a:avLst/>
          </a:prstGeom>
        </p:spPr>
        <p:txBody>
          <a:bodyPr wrap="square">
            <a:spAutoFit/>
          </a:bodyPr>
          <a:lstStyle/>
          <a:p>
            <a:r>
              <a:rPr lang="en-US" sz="2400" dirty="0"/>
              <a:t>The main species cultivated in </a:t>
            </a:r>
            <a:r>
              <a:rPr lang="en-US" sz="2400" dirty="0" smtClean="0"/>
              <a:t>fishing </a:t>
            </a:r>
            <a:r>
              <a:rPr lang="en-US" sz="2400" dirty="0"/>
              <a:t>farming includes:</a:t>
            </a:r>
            <a:br>
              <a:rPr lang="en-US" sz="2400" dirty="0"/>
            </a:br>
            <a:endParaRPr lang="en-US" sz="2400" dirty="0"/>
          </a:p>
        </p:txBody>
      </p:sp>
      <p:sp>
        <p:nvSpPr>
          <p:cNvPr id="4" name="Rectangle 3"/>
          <p:cNvSpPr/>
          <p:nvPr/>
        </p:nvSpPr>
        <p:spPr>
          <a:xfrm>
            <a:off x="762000" y="2362200"/>
            <a:ext cx="4572000" cy="923330"/>
          </a:xfrm>
          <a:prstGeom prst="rect">
            <a:avLst/>
          </a:prstGeom>
        </p:spPr>
        <p:txBody>
          <a:bodyPr>
            <a:spAutoFit/>
          </a:bodyPr>
          <a:lstStyle/>
          <a:p>
            <a:pPr marL="285750" indent="-285750">
              <a:buFont typeface="Wingdings" panose="05000000000000000000" pitchFamily="2" charset="2"/>
              <a:buChar char="Ø"/>
            </a:pPr>
            <a:r>
              <a:rPr lang="en-US" dirty="0">
                <a:solidFill>
                  <a:srgbClr val="202124"/>
                </a:solidFill>
                <a:latin typeface="Google Sans"/>
              </a:rPr>
              <a:t>Worldwide, the most important fish species produced in fish farming are </a:t>
            </a:r>
            <a:r>
              <a:rPr lang="en-US" dirty="0">
                <a:solidFill>
                  <a:srgbClr val="040C28"/>
                </a:solidFill>
                <a:latin typeface="Google Sans"/>
              </a:rPr>
              <a:t>carp, catfish, salmon and tilapia</a:t>
            </a:r>
            <a:r>
              <a:rPr lang="en-US" dirty="0">
                <a:solidFill>
                  <a:srgbClr val="202124"/>
                </a:solidFill>
                <a:latin typeface="Google Sans"/>
              </a:rPr>
              <a:t>.</a:t>
            </a:r>
            <a:endParaRPr lang="en-US" dirty="0"/>
          </a:p>
        </p:txBody>
      </p:sp>
      <p:pic>
        <p:nvPicPr>
          <p:cNvPr id="1026" name="Picture 2" descr="Composite Fish Culture Information Guide | Agri Farm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3445133"/>
            <a:ext cx="3349625" cy="23119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ish Farms | Fish Farming Information and Resources | Farms.co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400" y="3810000"/>
            <a:ext cx="3736975" cy="2492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8006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155" y="211281"/>
            <a:ext cx="8229600" cy="838200"/>
          </a:xfrm>
        </p:spPr>
        <p:txBody>
          <a:bodyPr>
            <a:normAutofit fontScale="90000"/>
          </a:bodyPr>
          <a:lstStyle/>
          <a:p>
            <a:r>
              <a:rPr lang="en-US" b="1" i="1" dirty="0" smtClean="0">
                <a:solidFill>
                  <a:schemeClr val="accent4">
                    <a:lumMod val="75000"/>
                  </a:schemeClr>
                </a:solidFill>
                <a:effectLst>
                  <a:outerShdw blurRad="38100" dist="38100" dir="2700000" algn="tl">
                    <a:srgbClr val="000000">
                      <a:alpha val="43137"/>
                    </a:srgbClr>
                  </a:outerShdw>
                </a:effectLst>
              </a:rPr>
              <a:t>Species Cultivated</a:t>
            </a:r>
            <a:r>
              <a:rPr lang="en-US" dirty="0"/>
              <a:t/>
            </a:r>
            <a:br>
              <a:rPr lang="en-US" dirty="0"/>
            </a:br>
            <a:endParaRPr lang="en-US" dirty="0"/>
          </a:p>
        </p:txBody>
      </p:sp>
      <p:sp>
        <p:nvSpPr>
          <p:cNvPr id="3" name="Content Placeholder 2"/>
          <p:cNvSpPr>
            <a:spLocks noGrp="1"/>
          </p:cNvSpPr>
          <p:nvPr>
            <p:ph sz="quarter" idx="13"/>
          </p:nvPr>
        </p:nvSpPr>
        <p:spPr>
          <a:xfrm>
            <a:off x="509155" y="2057400"/>
            <a:ext cx="6019800" cy="1905000"/>
          </a:xfrm>
        </p:spPr>
        <p:txBody>
          <a:bodyPr>
            <a:normAutofit/>
          </a:bodyPr>
          <a:lstStyle/>
          <a:p>
            <a:pPr>
              <a:buFont typeface="Wingdings" panose="05000000000000000000" pitchFamily="2" charset="2"/>
              <a:buChar char="Ø"/>
            </a:pPr>
            <a:r>
              <a:rPr lang="en-US" dirty="0"/>
              <a:t>Freshwater prawn culture involves species like </a:t>
            </a:r>
            <a:r>
              <a:rPr lang="en-US" dirty="0" err="1" smtClean="0"/>
              <a:t>Macrobrachium</a:t>
            </a:r>
            <a:r>
              <a:rPr lang="en-US" dirty="0" smtClean="0"/>
              <a:t>  </a:t>
            </a:r>
            <a:r>
              <a:rPr lang="en-US" dirty="0" err="1"/>
              <a:t>malcomsonii</a:t>
            </a:r>
            <a:r>
              <a:rPr lang="en-US" dirty="0"/>
              <a:t> and </a:t>
            </a:r>
            <a:r>
              <a:rPr lang="en-US" dirty="0" err="1" smtClean="0"/>
              <a:t>Macrobrachium</a:t>
            </a:r>
            <a:r>
              <a:rPr lang="en-US" dirty="0" smtClean="0"/>
              <a:t>  </a:t>
            </a:r>
            <a:r>
              <a:rPr lang="en-US" dirty="0" err="1"/>
              <a:t>rosenbergii</a:t>
            </a:r>
            <a:r>
              <a:rPr lang="en-US" dirty="0"/>
              <a:t>.</a:t>
            </a:r>
          </a:p>
        </p:txBody>
      </p:sp>
      <p:pic>
        <p:nvPicPr>
          <p:cNvPr id="2050" name="Picture 2" descr="Highly Profitable SHRIMP Types for SHRIMP Farming Business (Shrimp Origin,  Growth, Weight)"/>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8393" r="853"/>
          <a:stretch/>
        </p:blipFill>
        <p:spPr bwMode="auto">
          <a:xfrm>
            <a:off x="3048001" y="3962400"/>
            <a:ext cx="4800600" cy="249495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16082" y="1070263"/>
            <a:ext cx="8229600" cy="523220"/>
          </a:xfrm>
          <a:prstGeom prst="rect">
            <a:avLst/>
          </a:prstGeom>
        </p:spPr>
        <p:txBody>
          <a:bodyPr wrap="square">
            <a:spAutoFit/>
          </a:bodyPr>
          <a:lstStyle/>
          <a:p>
            <a:r>
              <a:rPr lang="en-US" sz="2800" dirty="0"/>
              <a:t>The main species cultivated in prawn farming includes</a:t>
            </a:r>
            <a:r>
              <a:rPr lang="en-US" dirty="0"/>
              <a:t>:</a:t>
            </a:r>
          </a:p>
        </p:txBody>
      </p:sp>
      <p:sp>
        <p:nvSpPr>
          <p:cNvPr id="5" name="Rectangle 4"/>
          <p:cNvSpPr/>
          <p:nvPr/>
        </p:nvSpPr>
        <p:spPr>
          <a:xfrm>
            <a:off x="4953000" y="6273225"/>
            <a:ext cx="1336391" cy="584775"/>
          </a:xfrm>
          <a:prstGeom prst="rect">
            <a:avLst/>
          </a:prstGeom>
        </p:spPr>
        <p:txBody>
          <a:bodyPr wrap="none">
            <a:spAutoFit/>
          </a:bodyPr>
          <a:lstStyle/>
          <a:p>
            <a:r>
              <a:rPr lang="en-US" sz="3200" dirty="0" smtClean="0"/>
              <a:t>prawn </a:t>
            </a:r>
            <a:endParaRPr lang="en-US" sz="32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t>MUSSELS</a:t>
            </a:r>
          </a:p>
        </p:txBody>
      </p:sp>
      <p:sp>
        <p:nvSpPr>
          <p:cNvPr id="3" name="Content Placeholder 2"/>
          <p:cNvSpPr>
            <a:spLocks noGrp="1"/>
          </p:cNvSpPr>
          <p:nvPr>
            <p:ph sz="quarter" idx="13"/>
          </p:nvPr>
        </p:nvSpPr>
        <p:spPr>
          <a:xfrm>
            <a:off x="228600" y="2438400"/>
            <a:ext cx="5181600" cy="3424107"/>
          </a:xfrm>
        </p:spPr>
        <p:txBody>
          <a:bodyPr/>
          <a:lstStyle/>
          <a:p>
            <a:r>
              <a:rPr lang="en-US" b="1" dirty="0">
                <a:solidFill>
                  <a:schemeClr val="tx1">
                    <a:lumMod val="95000"/>
                    <a:lumOff val="5000"/>
                  </a:schemeClr>
                </a:solidFill>
              </a:rPr>
              <a:t>Mussel</a:t>
            </a:r>
            <a:r>
              <a:rPr lang="en-US" dirty="0">
                <a:solidFill>
                  <a:schemeClr val="tx1">
                    <a:lumMod val="95000"/>
                    <a:lumOff val="5000"/>
                  </a:schemeClr>
                </a:solidFill>
              </a:rPr>
              <a:t> </a:t>
            </a:r>
            <a:r>
              <a:rPr lang="en-US" dirty="0" smtClean="0">
                <a:solidFill>
                  <a:schemeClr val="tx1">
                    <a:lumMod val="95000"/>
                    <a:lumOff val="5000"/>
                  </a:schemeClr>
                </a:solidFill>
              </a:rPr>
              <a:t> </a:t>
            </a:r>
            <a:r>
              <a:rPr lang="en-US" dirty="0">
                <a:solidFill>
                  <a:schemeClr val="tx1">
                    <a:lumMod val="95000"/>
                    <a:lumOff val="5000"/>
                  </a:schemeClr>
                </a:solidFill>
              </a:rPr>
              <a:t>is the </a:t>
            </a:r>
            <a:r>
              <a:rPr lang="en-US" dirty="0">
                <a:hlinkClick r:id="rId2" tooltip="Common name"/>
              </a:rPr>
              <a:t>common name</a:t>
            </a:r>
            <a:r>
              <a:rPr lang="en-US" dirty="0">
                <a:solidFill>
                  <a:schemeClr val="tx1">
                    <a:lumMod val="95000"/>
                    <a:lumOff val="5000"/>
                  </a:schemeClr>
                </a:solidFill>
              </a:rPr>
              <a:t> used for members of several families of </a:t>
            </a:r>
            <a:r>
              <a:rPr lang="en-US" dirty="0">
                <a:solidFill>
                  <a:schemeClr val="tx1">
                    <a:lumMod val="95000"/>
                    <a:lumOff val="5000"/>
                  </a:schemeClr>
                </a:solidFill>
                <a:hlinkClick r:id="rId3" tooltip="Bivalve"/>
              </a:rPr>
              <a:t>bivalve</a:t>
            </a:r>
            <a:r>
              <a:rPr lang="en-US" dirty="0">
                <a:solidFill>
                  <a:schemeClr val="tx1">
                    <a:lumMod val="95000"/>
                    <a:lumOff val="5000"/>
                  </a:schemeClr>
                </a:solidFill>
              </a:rPr>
              <a:t> </a:t>
            </a:r>
            <a:r>
              <a:rPr lang="en-US" dirty="0" err="1">
                <a:solidFill>
                  <a:schemeClr val="tx1">
                    <a:lumMod val="95000"/>
                    <a:lumOff val="5000"/>
                  </a:schemeClr>
                </a:solidFill>
                <a:hlinkClick r:id="rId4" tooltip="Mollusc"/>
              </a:rPr>
              <a:t>molluscs</a:t>
            </a:r>
            <a:r>
              <a:rPr lang="en-US" dirty="0">
                <a:solidFill>
                  <a:schemeClr val="tx1">
                    <a:lumMod val="95000"/>
                    <a:lumOff val="5000"/>
                  </a:schemeClr>
                </a:solidFill>
              </a:rPr>
              <a:t>, from saltwater and </a:t>
            </a:r>
            <a:r>
              <a:rPr lang="en-US" dirty="0">
                <a:solidFill>
                  <a:schemeClr val="tx1">
                    <a:lumMod val="95000"/>
                    <a:lumOff val="5000"/>
                  </a:schemeClr>
                </a:solidFill>
                <a:hlinkClick r:id="rId5" tooltip="Freshwater bivalve"/>
              </a:rPr>
              <a:t>freshwater</a:t>
            </a:r>
            <a:r>
              <a:rPr lang="en-US" dirty="0">
                <a:solidFill>
                  <a:schemeClr val="tx1">
                    <a:lumMod val="95000"/>
                    <a:lumOff val="5000"/>
                  </a:schemeClr>
                </a:solidFill>
              </a:rPr>
              <a:t> habitats. These groups have in common a shell whose outline is elongated and asymmetrical compared with other edible clams, which are often more or less rounded or oval.</a:t>
            </a:r>
          </a:p>
        </p:txBody>
      </p:sp>
      <p:pic>
        <p:nvPicPr>
          <p:cNvPr id="1028" name="Picture 4" descr="Billions of Mussels Raised By This Modern Technique - Mussel Farming  Process and Harvesting 2023. - YouTub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7400" y="3350353"/>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83873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b="1" dirty="0"/>
              <a:t>Oyster</a:t>
            </a:r>
            <a:endParaRPr lang="en-US" sz="6000" dirty="0"/>
          </a:p>
        </p:txBody>
      </p:sp>
      <p:sp>
        <p:nvSpPr>
          <p:cNvPr id="3" name="Content Placeholder 2"/>
          <p:cNvSpPr>
            <a:spLocks noGrp="1"/>
          </p:cNvSpPr>
          <p:nvPr>
            <p:ph sz="quarter" idx="13"/>
          </p:nvPr>
        </p:nvSpPr>
        <p:spPr>
          <a:xfrm>
            <a:off x="685330" y="2367093"/>
            <a:ext cx="4801070" cy="3424107"/>
          </a:xfrm>
        </p:spPr>
        <p:txBody>
          <a:bodyPr/>
          <a:lstStyle/>
          <a:p>
            <a:r>
              <a:rPr lang="en-US" b="1" dirty="0"/>
              <a:t>Oyster</a:t>
            </a:r>
            <a:r>
              <a:rPr lang="en-US" dirty="0"/>
              <a:t> is the </a:t>
            </a:r>
            <a:r>
              <a:rPr lang="en-US" dirty="0">
                <a:hlinkClick r:id="rId2" tooltip="Common name"/>
              </a:rPr>
              <a:t>common name</a:t>
            </a:r>
            <a:r>
              <a:rPr lang="en-US" dirty="0"/>
              <a:t> for a number of different families of </a:t>
            </a:r>
            <a:r>
              <a:rPr lang="en-US" dirty="0">
                <a:hlinkClick r:id="rId3" tooltip="Seawater"/>
              </a:rPr>
              <a:t>salt-water</a:t>
            </a:r>
            <a:r>
              <a:rPr lang="en-US" dirty="0"/>
              <a:t> </a:t>
            </a:r>
            <a:r>
              <a:rPr lang="en-US" dirty="0">
                <a:hlinkClick r:id="rId4" tooltip="Bivalve"/>
              </a:rPr>
              <a:t>bivalve</a:t>
            </a:r>
            <a:r>
              <a:rPr lang="en-US" dirty="0"/>
              <a:t> </a:t>
            </a:r>
            <a:r>
              <a:rPr lang="en-US" dirty="0" err="1">
                <a:hlinkClick r:id="rId5" tooltip="Mollusc"/>
              </a:rPr>
              <a:t>molluscs</a:t>
            </a:r>
            <a:r>
              <a:rPr lang="en-US" dirty="0"/>
              <a:t> that live in </a:t>
            </a:r>
            <a:r>
              <a:rPr lang="en-US" dirty="0">
                <a:hlinkClick r:id="rId6" tooltip="Marine (ocean)"/>
              </a:rPr>
              <a:t>marine</a:t>
            </a:r>
            <a:r>
              <a:rPr lang="en-US" dirty="0"/>
              <a:t> or </a:t>
            </a:r>
            <a:r>
              <a:rPr lang="en-US" dirty="0">
                <a:hlinkClick r:id="rId7" tooltip="Brackish water"/>
              </a:rPr>
              <a:t>brackish</a:t>
            </a:r>
            <a:r>
              <a:rPr lang="en-US" dirty="0"/>
              <a:t> habitats. In some species, the valves are highly </a:t>
            </a:r>
            <a:r>
              <a:rPr lang="en-US" dirty="0">
                <a:hlinkClick r:id="rId8" tooltip="Calcification"/>
              </a:rPr>
              <a:t>calcified</a:t>
            </a:r>
            <a:r>
              <a:rPr lang="en-US" dirty="0"/>
              <a:t>, and many are somewhat irregular in shape. Many, but not all oysters, are in the superfamily </a:t>
            </a:r>
            <a:r>
              <a:rPr lang="en-US" dirty="0" err="1">
                <a:hlinkClick r:id="rId9" tooltip="Ostreoidea"/>
              </a:rPr>
              <a:t>Ostreoidea</a:t>
            </a:r>
            <a:r>
              <a:rPr lang="en-US" dirty="0"/>
              <a:t>.</a:t>
            </a:r>
          </a:p>
        </p:txBody>
      </p:sp>
      <p:pic>
        <p:nvPicPr>
          <p:cNvPr id="2050" name="Picture 2" descr="The Different Methods of Growing Oysters | Pangea Shellfish Company"/>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15000" y="2971800"/>
            <a:ext cx="3200401" cy="2172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71009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spc="-300" dirty="0">
                <a:solidFill>
                  <a:schemeClr val="accent6">
                    <a:lumMod val="75000"/>
                  </a:schemeClr>
                </a:solidFill>
              </a:rPr>
              <a:t>Factors Affecting Cultivation Period:</a:t>
            </a:r>
            <a:br>
              <a:rPr lang="en-US" b="1" i="1" spc="-300" dirty="0">
                <a:solidFill>
                  <a:schemeClr val="accent6">
                    <a:lumMod val="75000"/>
                  </a:schemeClr>
                </a:solidFill>
              </a:rPr>
            </a:br>
            <a:endParaRPr lang="en-US" dirty="0"/>
          </a:p>
        </p:txBody>
      </p:sp>
      <p:sp>
        <p:nvSpPr>
          <p:cNvPr id="3" name="Content Placeholder 2"/>
          <p:cNvSpPr>
            <a:spLocks noGrp="1"/>
          </p:cNvSpPr>
          <p:nvPr>
            <p:ph sz="quarter" idx="13"/>
          </p:nvPr>
        </p:nvSpPr>
        <p:spPr>
          <a:xfrm>
            <a:off x="713935" y="1676400"/>
            <a:ext cx="7772870" cy="4648200"/>
          </a:xfrm>
        </p:spPr>
        <p:txBody>
          <a:bodyPr>
            <a:normAutofit/>
          </a:bodyPr>
          <a:lstStyle/>
          <a:p>
            <a:pPr lvl="0"/>
            <a:r>
              <a:rPr lang="en-US" b="1" dirty="0"/>
              <a:t>Water Temperature</a:t>
            </a:r>
            <a:r>
              <a:rPr lang="en-US" dirty="0"/>
              <a:t>: Warmer temperatures generally accelerate growth rates, while colder temperatures slow growth.</a:t>
            </a:r>
          </a:p>
          <a:p>
            <a:pPr lvl="0"/>
            <a:r>
              <a:rPr lang="en-US" b="1" dirty="0"/>
              <a:t>Feeding Regime</a:t>
            </a:r>
            <a:r>
              <a:rPr lang="en-US" dirty="0"/>
              <a:t>: Proper nutrition and feeding practices are crucial for optimal growth and development.</a:t>
            </a:r>
          </a:p>
          <a:p>
            <a:pPr lvl="0"/>
            <a:r>
              <a:rPr lang="en-US" b="1" dirty="0"/>
              <a:t>Stocking Density</a:t>
            </a:r>
            <a:r>
              <a:rPr lang="en-US" dirty="0"/>
              <a:t>: Higher stocking densities may require longer cultivation periods to reach market size due to competition for resources.</a:t>
            </a:r>
          </a:p>
          <a:p>
            <a:pPr lvl="0"/>
            <a:r>
              <a:rPr lang="en-US" b="1" dirty="0"/>
              <a:t>Environmental Conditions</a:t>
            </a:r>
            <a:r>
              <a:rPr lang="en-US" dirty="0"/>
              <a:t>: Water quality, salinity, oxygen levels, and disease prevalence can all affect growth rates and cultivation periods.</a:t>
            </a:r>
          </a:p>
        </p:txBody>
      </p:sp>
    </p:spTree>
    <p:extLst>
      <p:ext uri="{BB962C8B-B14F-4D97-AF65-F5344CB8AC3E}">
        <p14:creationId xmlns:p14="http://schemas.microsoft.com/office/powerpoint/2010/main" val="16858149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838200" y="2043113"/>
            <a:ext cx="8003406" cy="4433887"/>
          </a:xfrm>
        </p:spPr>
        <p:txBody>
          <a:bodyPr>
            <a:normAutofit fontScale="70000" lnSpcReduction="20000"/>
          </a:bodyPr>
          <a:lstStyle/>
          <a:p>
            <a:pPr>
              <a:buNone/>
            </a:pPr>
            <a:r>
              <a:rPr lang="en-US" b="1" i="1" u="sng" dirty="0"/>
              <a:t>1. General Information:</a:t>
            </a:r>
          </a:p>
          <a:p>
            <a:pPr>
              <a:buNone/>
            </a:pPr>
            <a:r>
              <a:rPr lang="en-US" dirty="0"/>
              <a:t>          1.1 Name:</a:t>
            </a:r>
          </a:p>
          <a:p>
            <a:pPr>
              <a:buNone/>
            </a:pPr>
            <a:r>
              <a:rPr lang="en-US" dirty="0"/>
              <a:t>          1.2 Contact Information:</a:t>
            </a:r>
          </a:p>
          <a:p>
            <a:pPr>
              <a:buNone/>
            </a:pPr>
            <a:r>
              <a:rPr lang="en-US" dirty="0"/>
              <a:t>          1.3Occupation:</a:t>
            </a:r>
          </a:p>
          <a:p>
            <a:pPr>
              <a:buNone/>
            </a:pPr>
            <a:r>
              <a:rPr lang="en-US" dirty="0"/>
              <a:t>          1.4 Location: </a:t>
            </a:r>
          </a:p>
          <a:p>
            <a:pPr>
              <a:buNone/>
            </a:pPr>
            <a:r>
              <a:rPr lang="en-US" b="1" i="1" u="sng" dirty="0"/>
              <a:t>2. Experience in Aquaculture: </a:t>
            </a:r>
          </a:p>
          <a:p>
            <a:pPr>
              <a:buNone/>
            </a:pPr>
            <a:r>
              <a:rPr lang="en-US" dirty="0"/>
              <a:t>          2.1 How long have you been involved in aquaculture? </a:t>
            </a:r>
          </a:p>
          <a:p>
            <a:pPr>
              <a:buNone/>
            </a:pPr>
            <a:r>
              <a:rPr lang="en-US" dirty="0"/>
              <a:t>          2.2 What specific areas of aquaculture are you involved in (fish, prawn)?</a:t>
            </a:r>
          </a:p>
          <a:p>
            <a:pPr>
              <a:buNone/>
            </a:pPr>
            <a:r>
              <a:rPr lang="en-US" dirty="0"/>
              <a:t>          2.3 Have you received any formal training or education related to aquaculture? </a:t>
            </a:r>
          </a:p>
          <a:p>
            <a:pPr>
              <a:buNone/>
            </a:pPr>
            <a:r>
              <a:rPr lang="en-US" b="1" i="1" u="sng" dirty="0"/>
              <a:t>3. Farm/Facility Details: </a:t>
            </a:r>
          </a:p>
          <a:p>
            <a:pPr>
              <a:buNone/>
            </a:pPr>
            <a:r>
              <a:rPr lang="en-US" dirty="0"/>
              <a:t>          3.1 What type of aquaculture operation do you manage or work in?</a:t>
            </a:r>
          </a:p>
          <a:p>
            <a:pPr>
              <a:buNone/>
            </a:pPr>
            <a:r>
              <a:rPr lang="en-US" dirty="0"/>
              <a:t>          3.2  What species do you farm or cultivate?</a:t>
            </a:r>
          </a:p>
          <a:p>
            <a:pPr>
              <a:buNone/>
            </a:pPr>
            <a:r>
              <a:rPr lang="en-US" dirty="0"/>
              <a:t>          3.3 What is the size and capacity of your aquaculture facility?</a:t>
            </a:r>
          </a:p>
          <a:p>
            <a:endParaRPr lang="en-US" dirty="0"/>
          </a:p>
        </p:txBody>
      </p:sp>
      <p:sp>
        <p:nvSpPr>
          <p:cNvPr id="5" name="Rectangle 4">
            <a:extLst>
              <a:ext uri="{FF2B5EF4-FFF2-40B4-BE49-F238E27FC236}">
                <a16:creationId xmlns:a16="http://schemas.microsoft.com/office/drawing/2014/main" id="{D7A97337-6E0A-9C1A-FDCA-57EA1AFB6A9B}"/>
              </a:ext>
            </a:extLst>
          </p:cNvPr>
          <p:cNvSpPr/>
          <p:nvPr/>
        </p:nvSpPr>
        <p:spPr>
          <a:xfrm>
            <a:off x="2124182" y="785790"/>
            <a:ext cx="4895636" cy="923330"/>
          </a:xfrm>
          <a:prstGeom prst="rect">
            <a:avLst/>
          </a:prstGeom>
          <a:noFill/>
        </p:spPr>
        <p:txBody>
          <a:bodyPr wrap="none" lIns="91440" tIns="45720" rIns="91440" bIns="45720">
            <a:spAutoFit/>
          </a:bodyPr>
          <a:lstStyle/>
          <a:p>
            <a:pPr algn="ctr"/>
            <a:r>
              <a:rPr lang="en-IN" sz="5400" b="0" i="1" cap="none" spc="0" dirty="0">
                <a:ln w="0"/>
                <a:gradFill>
                  <a:gsLst>
                    <a:gs pos="21000">
                      <a:srgbClr val="53575C"/>
                    </a:gs>
                    <a:gs pos="88000">
                      <a:srgbClr val="C5C7CA"/>
                    </a:gs>
                  </a:gsLst>
                  <a:lin ang="5400000"/>
                </a:gradFill>
                <a:effectLst/>
                <a:latin typeface="Calibri" pitchFamily="34" charset="0"/>
                <a:cs typeface="Calibri" pitchFamily="34" charset="0"/>
              </a:rPr>
              <a:t>QUESTIONNAIRE</a:t>
            </a:r>
            <a:endParaRPr lang="en-IN" sz="5400" b="0" i="1" cap="none" spc="0" dirty="0">
              <a:ln w="0"/>
              <a:gradFill>
                <a:gsLst>
                  <a:gs pos="21000">
                    <a:srgbClr val="53575C"/>
                  </a:gs>
                  <a:gs pos="88000">
                    <a:srgbClr val="C5C7CA"/>
                  </a:gs>
                </a:gsLst>
                <a:lin ang="5400000"/>
              </a:gradFill>
              <a:effectLst/>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ChangeArrowheads="1"/>
          </p:cNvSpPr>
          <p:nvPr/>
        </p:nvSpPr>
        <p:spPr bwMode="auto">
          <a:xfrm>
            <a:off x="914400" y="838200"/>
            <a:ext cx="7391399" cy="510909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1" u="sng" strike="noStrike" cap="none" normalizeH="0" baseline="0" dirty="0">
                <a:ln>
                  <a:noFill/>
                </a:ln>
                <a:solidFill>
                  <a:schemeClr val="tx1"/>
                </a:solidFill>
                <a:effectLst/>
                <a:ea typeface="Calibri" pitchFamily="34" charset="0"/>
                <a:cs typeface="Arial" pitchFamily="34" charset="0"/>
              </a:rPr>
              <a:t>4. Challenges and Issues:</a:t>
            </a:r>
            <a:endParaRPr kumimoji="0" lang="en-US" b="1" i="1" u="sng" strike="noStrike" cap="none" normalizeH="0" baseline="0" dirty="0">
              <a:ln>
                <a:noFill/>
              </a:ln>
              <a:solidFill>
                <a:schemeClr val="tx1"/>
              </a:solidFill>
              <a:effectLst/>
              <a:cs typeface="Arial" pitchFamily="34" charset="0"/>
            </a:endParaRPr>
          </a:p>
          <a:p>
            <a:pPr lvl="0" eaLnBrk="0" fontAlgn="base" hangingPunct="0">
              <a:spcBef>
                <a:spcPct val="0"/>
              </a:spcBef>
              <a:spcAft>
                <a:spcPct val="0"/>
              </a:spcAft>
            </a:pPr>
            <a:r>
              <a:rPr kumimoji="0" lang="en-US" b="0" i="0" u="none" strike="noStrike" cap="none" normalizeH="0" baseline="0" dirty="0">
                <a:ln>
                  <a:noFill/>
                </a:ln>
                <a:solidFill>
                  <a:schemeClr val="tx1"/>
                </a:solidFill>
                <a:effectLst/>
                <a:ea typeface="Calibri" pitchFamily="34" charset="0"/>
                <a:cs typeface="Arial" pitchFamily="34" charset="0"/>
              </a:rPr>
              <a:t>     4.1 What are the primary challenges you face in your aquaculture operations?</a:t>
            </a:r>
            <a:endParaRPr kumimoji="0" lang="en-US" b="0" i="0" u="none" strike="noStrike" cap="none" normalizeH="0" baseline="0" dirty="0">
              <a:ln>
                <a:noFill/>
              </a:ln>
              <a:solidFill>
                <a:schemeClr val="tx1"/>
              </a:solidFill>
              <a:effectLst/>
              <a:cs typeface="Arial" pitchFamily="34" charset="0"/>
            </a:endParaRPr>
          </a:p>
          <a:p>
            <a:pPr lvl="0" eaLnBrk="0" fontAlgn="base" hangingPunct="0">
              <a:spcBef>
                <a:spcPct val="0"/>
              </a:spcBef>
              <a:spcAft>
                <a:spcPct val="0"/>
              </a:spcAft>
            </a:pPr>
            <a:r>
              <a:rPr kumimoji="0" lang="en-US" b="0" i="0" u="none" strike="noStrike" cap="none" normalizeH="0" baseline="0" dirty="0">
                <a:ln>
                  <a:noFill/>
                </a:ln>
                <a:solidFill>
                  <a:schemeClr val="tx1"/>
                </a:solidFill>
                <a:effectLst/>
                <a:ea typeface="Calibri" pitchFamily="34" charset="0"/>
                <a:cs typeface="Arial" pitchFamily="34" charset="0"/>
              </a:rPr>
              <a:t>    4.2Are there specific environmental or regulatory challenges that impact your operations?</a:t>
            </a:r>
            <a:endParaRPr kumimoji="0" lang="en-US" b="0" i="0" u="none" strike="noStrike" cap="none" normalizeH="0" baseline="0" dirty="0">
              <a:ln>
                <a:noFill/>
              </a:ln>
              <a:solidFill>
                <a:schemeClr val="tx1"/>
              </a:solidFill>
              <a:effectLst/>
              <a:cs typeface="Arial" pitchFamily="34" charset="0"/>
            </a:endParaRPr>
          </a:p>
          <a:p>
            <a:pPr lvl="0" eaLnBrk="0" fontAlgn="base" hangingPunct="0">
              <a:spcBef>
                <a:spcPct val="0"/>
              </a:spcBef>
              <a:spcAft>
                <a:spcPct val="0"/>
              </a:spcAft>
            </a:pPr>
            <a:r>
              <a:rPr kumimoji="0" lang="en-US" b="0" i="0" u="none" strike="noStrike" cap="none" normalizeH="0" baseline="0" dirty="0">
                <a:ln>
                  <a:noFill/>
                </a:ln>
                <a:solidFill>
                  <a:schemeClr val="tx1"/>
                </a:solidFill>
                <a:effectLst/>
                <a:ea typeface="Calibri" pitchFamily="34" charset="0"/>
                <a:cs typeface="Arial" pitchFamily="34" charset="0"/>
              </a:rPr>
              <a:t>   </a:t>
            </a:r>
            <a:r>
              <a:rPr kumimoji="0" lang="en-US" b="0" i="0" u="none" strike="noStrike" cap="none" normalizeH="0" dirty="0">
                <a:ln>
                  <a:noFill/>
                </a:ln>
                <a:solidFill>
                  <a:schemeClr val="tx1"/>
                </a:solidFill>
                <a:effectLst/>
                <a:ea typeface="Calibri" pitchFamily="34" charset="0"/>
                <a:cs typeface="Arial" pitchFamily="34" charset="0"/>
              </a:rPr>
              <a:t> 4.3</a:t>
            </a:r>
            <a:r>
              <a:rPr kumimoji="0" lang="en-US" b="0" i="0" u="none" strike="noStrike" cap="none" normalizeH="0" baseline="0" dirty="0">
                <a:ln>
                  <a:noFill/>
                </a:ln>
                <a:solidFill>
                  <a:schemeClr val="tx1"/>
                </a:solidFill>
                <a:effectLst/>
                <a:ea typeface="Calibri" pitchFamily="34" charset="0"/>
                <a:cs typeface="Arial" pitchFamily="34" charset="0"/>
              </a:rPr>
              <a:t>How do you manage disease and health issues in your aquaculture stocks?</a:t>
            </a:r>
            <a:endParaRPr kumimoji="0" lang="en-US" b="0" i="0" u="none" strike="noStrike" cap="none" normalizeH="0" baseline="0" dirty="0">
              <a:ln>
                <a:noFill/>
              </a:ln>
              <a:solidFill>
                <a:schemeClr val="tx1"/>
              </a:solidFill>
              <a:effectLst/>
              <a:cs typeface="Arial" pitchFamily="34" charset="0"/>
            </a:endParaRPr>
          </a:p>
          <a:p>
            <a:pPr lvl="0" eaLnBrk="0" fontAlgn="base" hangingPunct="0">
              <a:spcBef>
                <a:spcPct val="0"/>
              </a:spcBef>
              <a:spcAft>
                <a:spcPct val="0"/>
              </a:spcAft>
            </a:pPr>
            <a:r>
              <a:rPr kumimoji="0" lang="en-US" b="1" i="1" u="sng" strike="noStrike" cap="none" normalizeH="0" baseline="0" dirty="0">
                <a:ln>
                  <a:noFill/>
                </a:ln>
                <a:solidFill>
                  <a:schemeClr val="tx1"/>
                </a:solidFill>
                <a:effectLst/>
                <a:ea typeface="Calibri" pitchFamily="34" charset="0"/>
                <a:cs typeface="Arial" pitchFamily="34" charset="0"/>
              </a:rPr>
              <a:t>5. Technology and Innovation:</a:t>
            </a:r>
            <a:endParaRPr kumimoji="0" lang="en-US" b="1" i="1" u="sng" strike="noStrike" cap="none" normalizeH="0" baseline="0" dirty="0">
              <a:ln>
                <a:noFill/>
              </a:ln>
              <a:solidFill>
                <a:schemeClr val="tx1"/>
              </a:solidFill>
              <a:effectLst/>
              <a:cs typeface="Arial" pitchFamily="34" charset="0"/>
            </a:endParaRPr>
          </a:p>
          <a:p>
            <a:pPr lvl="0" eaLnBrk="0" fontAlgn="base" hangingPunct="0">
              <a:spcBef>
                <a:spcPct val="0"/>
              </a:spcBef>
              <a:spcAft>
                <a:spcPct val="0"/>
              </a:spcAft>
            </a:pPr>
            <a:r>
              <a:rPr kumimoji="0" lang="en-US" b="0" i="0" u="none" strike="noStrike" cap="none" normalizeH="0" baseline="0" dirty="0">
                <a:ln>
                  <a:noFill/>
                </a:ln>
                <a:solidFill>
                  <a:schemeClr val="tx1"/>
                </a:solidFill>
                <a:effectLst/>
                <a:ea typeface="Calibri" pitchFamily="34" charset="0"/>
                <a:cs typeface="Arial" pitchFamily="34" charset="0"/>
              </a:rPr>
              <a:t>    5.1What technologies or methods do you use to optimize your aquaculture production?</a:t>
            </a:r>
            <a:endParaRPr kumimoji="0" lang="en-US" b="0" i="0" u="none" strike="noStrike" cap="none" normalizeH="0" baseline="0" dirty="0">
              <a:ln>
                <a:noFill/>
              </a:ln>
              <a:solidFill>
                <a:schemeClr val="tx1"/>
              </a:solidFill>
              <a:effectLst/>
              <a:cs typeface="Arial" pitchFamily="34" charset="0"/>
            </a:endParaRPr>
          </a:p>
          <a:p>
            <a:pPr lvl="0" eaLnBrk="0" fontAlgn="base" hangingPunct="0">
              <a:spcBef>
                <a:spcPct val="0"/>
              </a:spcBef>
              <a:spcAft>
                <a:spcPct val="0"/>
              </a:spcAft>
            </a:pPr>
            <a:r>
              <a:rPr kumimoji="0" lang="en-US" b="0" i="0" u="none" strike="noStrike" cap="none" normalizeH="0" baseline="0" dirty="0">
                <a:ln>
                  <a:noFill/>
                </a:ln>
                <a:solidFill>
                  <a:schemeClr val="tx1"/>
                </a:solidFill>
                <a:effectLst/>
                <a:ea typeface="Calibri" pitchFamily="34" charset="0"/>
                <a:cs typeface="Arial" pitchFamily="34" charset="0"/>
              </a:rPr>
              <a:t>   </a:t>
            </a:r>
            <a:r>
              <a:rPr kumimoji="0" lang="en-US" b="0" i="0" u="none" strike="noStrike" cap="none" normalizeH="0" dirty="0">
                <a:ln>
                  <a:noFill/>
                </a:ln>
                <a:solidFill>
                  <a:schemeClr val="tx1"/>
                </a:solidFill>
                <a:effectLst/>
                <a:ea typeface="Calibri" pitchFamily="34" charset="0"/>
                <a:cs typeface="Arial" pitchFamily="34" charset="0"/>
              </a:rPr>
              <a:t> 5.2</a:t>
            </a:r>
            <a:r>
              <a:rPr kumimoji="0" lang="en-US" b="0" i="0" u="none" strike="noStrike" cap="none" normalizeH="0" baseline="0" dirty="0">
                <a:ln>
                  <a:noFill/>
                </a:ln>
                <a:solidFill>
                  <a:schemeClr val="tx1"/>
                </a:solidFill>
                <a:effectLst/>
                <a:ea typeface="Calibri" pitchFamily="34" charset="0"/>
                <a:cs typeface="Arial" pitchFamily="34" charset="0"/>
              </a:rPr>
              <a:t> Have you adopted any new technologies or innovations recently? If so, how have they impacted your operations?</a:t>
            </a:r>
            <a:endParaRPr kumimoji="0" lang="en-US" b="0" i="0" u="none" strike="noStrike" cap="none" normalizeH="0" baseline="0" dirty="0">
              <a:ln>
                <a:noFill/>
              </a:ln>
              <a:solidFill>
                <a:schemeClr val="tx1"/>
              </a:solidFill>
              <a:effectLst/>
              <a:cs typeface="Arial" pitchFamily="34" charset="0"/>
            </a:endParaRPr>
          </a:p>
          <a:p>
            <a:pPr lvl="0" eaLnBrk="0" fontAlgn="base" hangingPunct="0">
              <a:spcBef>
                <a:spcPct val="0"/>
              </a:spcBef>
              <a:spcAft>
                <a:spcPct val="0"/>
              </a:spcAft>
            </a:pPr>
            <a:r>
              <a:rPr kumimoji="0" lang="en-US" b="1" i="1" u="sng" strike="noStrike" cap="none" normalizeH="0" baseline="0" dirty="0">
                <a:ln>
                  <a:noFill/>
                </a:ln>
                <a:solidFill>
                  <a:schemeClr val="tx1"/>
                </a:solidFill>
                <a:effectLst/>
                <a:ea typeface="Calibri" pitchFamily="34" charset="0"/>
                <a:cs typeface="Arial" pitchFamily="34" charset="0"/>
              </a:rPr>
              <a:t>6.Environmental Impact:</a:t>
            </a:r>
            <a:endParaRPr kumimoji="0" lang="en-US" b="1" i="1" u="sng"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ea typeface="Calibri" pitchFamily="34" charset="0"/>
                <a:cs typeface="Arial" pitchFamily="34" charset="0"/>
              </a:rPr>
              <a:t>   </a:t>
            </a:r>
            <a:r>
              <a:rPr kumimoji="0" lang="en-US" b="0" i="0" u="none" strike="noStrike" cap="none" normalizeH="0" dirty="0">
                <a:ln>
                  <a:noFill/>
                </a:ln>
                <a:solidFill>
                  <a:schemeClr val="tx1"/>
                </a:solidFill>
                <a:effectLst/>
                <a:ea typeface="Calibri" pitchFamily="34" charset="0"/>
                <a:cs typeface="Arial" pitchFamily="34" charset="0"/>
              </a:rPr>
              <a:t> 6.1</a:t>
            </a:r>
            <a:r>
              <a:rPr kumimoji="0" lang="en-US" b="0" i="0" u="none" strike="noStrike" cap="none" normalizeH="0" baseline="0" dirty="0">
                <a:ln>
                  <a:noFill/>
                </a:ln>
                <a:solidFill>
                  <a:schemeClr val="tx1"/>
                </a:solidFill>
                <a:effectLst/>
                <a:ea typeface="Calibri" pitchFamily="34" charset="0"/>
                <a:cs typeface="Arial" pitchFamily="34" charset="0"/>
              </a:rPr>
              <a:t>How do you address environmental sustainability in your aquaculture practices?</a:t>
            </a:r>
            <a:endParaRPr kumimoji="0" lang="en-US"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ea typeface="Calibri" pitchFamily="34" charset="0"/>
                <a:cs typeface="Arial" pitchFamily="34" charset="0"/>
              </a:rPr>
              <a:t>   </a:t>
            </a:r>
            <a:r>
              <a:rPr kumimoji="0" lang="en-US" b="0" i="0" u="none" strike="noStrike" cap="none" normalizeH="0" dirty="0">
                <a:ln>
                  <a:noFill/>
                </a:ln>
                <a:solidFill>
                  <a:schemeClr val="tx1"/>
                </a:solidFill>
                <a:effectLst/>
                <a:ea typeface="Calibri" pitchFamily="34" charset="0"/>
                <a:cs typeface="Arial" pitchFamily="34" charset="0"/>
              </a:rPr>
              <a:t> 6.2</a:t>
            </a:r>
            <a:r>
              <a:rPr kumimoji="0" lang="en-US" b="0" i="0" u="none" strike="noStrike" cap="none" normalizeH="0" baseline="0" dirty="0">
                <a:ln>
                  <a:noFill/>
                </a:ln>
                <a:solidFill>
                  <a:schemeClr val="tx1"/>
                </a:solidFill>
                <a:effectLst/>
                <a:ea typeface="Calibri" pitchFamily="34" charset="0"/>
                <a:cs typeface="Arial" pitchFamily="34" charset="0"/>
              </a:rPr>
              <a:t> What measures do you take to minimize environmental impact (e.g., waste management, water usage)?</a:t>
            </a:r>
            <a:endParaRPr kumimoji="0" lang="en-US"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cs typeface="Arial" pitchFamily="3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ChangeArrowheads="1"/>
          </p:cNvSpPr>
          <p:nvPr/>
        </p:nvSpPr>
        <p:spPr bwMode="auto">
          <a:xfrm>
            <a:off x="990600" y="357147"/>
            <a:ext cx="8610600" cy="304698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1" u="sng" strike="noStrike" cap="none" normalizeH="0" baseline="0" dirty="0">
                <a:ln>
                  <a:noFill/>
                </a:ln>
                <a:solidFill>
                  <a:schemeClr val="tx1"/>
                </a:solidFill>
                <a:effectLst/>
                <a:ea typeface="Calibri" pitchFamily="34" charset="0"/>
                <a:cs typeface="Arial" pitchFamily="34" charset="0"/>
              </a:rPr>
              <a:t>7. Market and Economics:</a:t>
            </a:r>
            <a:endParaRPr kumimoji="0" lang="en-US" sz="1600" b="1" i="1" u="sng"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ea typeface="Calibri" pitchFamily="34" charset="0"/>
                <a:cs typeface="Arial" pitchFamily="34" charset="0"/>
              </a:rPr>
              <a:t>   </a:t>
            </a:r>
            <a:r>
              <a:rPr kumimoji="0" lang="en-US" sz="1600" b="0" i="0" u="none" strike="noStrike" cap="none" normalizeH="0" dirty="0">
                <a:ln>
                  <a:noFill/>
                </a:ln>
                <a:solidFill>
                  <a:schemeClr val="tx1"/>
                </a:solidFill>
                <a:effectLst/>
                <a:ea typeface="Calibri" pitchFamily="34" charset="0"/>
                <a:cs typeface="Arial" pitchFamily="34" charset="0"/>
              </a:rPr>
              <a:t>      7.1</a:t>
            </a:r>
            <a:r>
              <a:rPr kumimoji="0" lang="en-US" sz="1600" b="0" i="0" u="none" strike="noStrike" cap="none" normalizeH="0" baseline="0" dirty="0">
                <a:ln>
                  <a:noFill/>
                </a:ln>
                <a:solidFill>
                  <a:schemeClr val="tx1"/>
                </a:solidFill>
                <a:effectLst/>
                <a:ea typeface="Calibri" pitchFamily="34" charset="0"/>
                <a:cs typeface="Arial" pitchFamily="34" charset="0"/>
              </a:rPr>
              <a:t> What are the main markets for your aquaculture products?</a:t>
            </a:r>
            <a:endParaRPr kumimoji="0" lang="en-US" sz="16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ea typeface="Calibri" pitchFamily="34" charset="0"/>
                <a:cs typeface="Arial" pitchFamily="34" charset="0"/>
              </a:rPr>
              <a:t>   </a:t>
            </a:r>
            <a:r>
              <a:rPr kumimoji="0" lang="en-US" sz="1600" b="0" i="0" u="none" strike="noStrike" cap="none" normalizeH="0" dirty="0">
                <a:ln>
                  <a:noFill/>
                </a:ln>
                <a:solidFill>
                  <a:schemeClr val="tx1"/>
                </a:solidFill>
                <a:effectLst/>
                <a:ea typeface="Calibri" pitchFamily="34" charset="0"/>
                <a:cs typeface="Arial" pitchFamily="34" charset="0"/>
              </a:rPr>
              <a:t>      7.2</a:t>
            </a:r>
            <a:r>
              <a:rPr kumimoji="0" lang="en-US" sz="1600" b="0" i="0" u="none" strike="noStrike" cap="none" normalizeH="0" baseline="0" dirty="0">
                <a:ln>
                  <a:noFill/>
                </a:ln>
                <a:solidFill>
                  <a:schemeClr val="tx1"/>
                </a:solidFill>
                <a:effectLst/>
                <a:ea typeface="Calibri" pitchFamily="34" charset="0"/>
                <a:cs typeface="Arial" pitchFamily="34" charset="0"/>
              </a:rPr>
              <a:t> How do you determine pricing and market strategy for your products?</a:t>
            </a:r>
            <a:endParaRPr kumimoji="0" lang="en-US" sz="16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ea typeface="Calibri" pitchFamily="34" charset="0"/>
                <a:cs typeface="Arial" pitchFamily="34" charset="0"/>
              </a:rPr>
              <a:t>   </a:t>
            </a:r>
            <a:r>
              <a:rPr kumimoji="0" lang="en-US" sz="1600" b="0" i="0" u="none" strike="noStrike" cap="none" normalizeH="0" dirty="0">
                <a:ln>
                  <a:noFill/>
                </a:ln>
                <a:solidFill>
                  <a:schemeClr val="tx1"/>
                </a:solidFill>
                <a:effectLst/>
                <a:ea typeface="Calibri" pitchFamily="34" charset="0"/>
                <a:cs typeface="Arial" pitchFamily="34" charset="0"/>
              </a:rPr>
              <a:t>      7.3</a:t>
            </a:r>
            <a:r>
              <a:rPr kumimoji="0" lang="en-US" sz="1600" b="0" i="0" u="none" strike="noStrike" cap="none" normalizeH="0" baseline="0" dirty="0">
                <a:ln>
                  <a:noFill/>
                </a:ln>
                <a:solidFill>
                  <a:schemeClr val="tx1"/>
                </a:solidFill>
                <a:effectLst/>
                <a:ea typeface="Calibri" pitchFamily="34" charset="0"/>
                <a:cs typeface="Arial" pitchFamily="34" charset="0"/>
              </a:rPr>
              <a:t> What economic factors most affect your business?</a:t>
            </a:r>
            <a:endParaRPr kumimoji="0" lang="en-US" sz="16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1" u="sng" strike="noStrike" cap="none" normalizeH="0" baseline="0" dirty="0">
                <a:ln>
                  <a:noFill/>
                </a:ln>
                <a:solidFill>
                  <a:schemeClr val="tx1"/>
                </a:solidFill>
                <a:effectLst/>
                <a:ea typeface="Calibri" pitchFamily="34" charset="0"/>
                <a:cs typeface="Arial" pitchFamily="34" charset="0"/>
              </a:rPr>
              <a:t>8. Future Outlook:</a:t>
            </a:r>
            <a:endParaRPr kumimoji="0" lang="en-US" sz="1600" b="1" i="1" u="sng"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ea typeface="Calibri" pitchFamily="34" charset="0"/>
                <a:cs typeface="Arial" pitchFamily="34" charset="0"/>
              </a:rPr>
              <a:t>   </a:t>
            </a:r>
            <a:r>
              <a:rPr kumimoji="0" lang="en-US" sz="1600" b="0" i="0" u="none" strike="noStrike" cap="none" normalizeH="0" dirty="0">
                <a:ln>
                  <a:noFill/>
                </a:ln>
                <a:solidFill>
                  <a:schemeClr val="tx1"/>
                </a:solidFill>
                <a:effectLst/>
                <a:ea typeface="Calibri" pitchFamily="34" charset="0"/>
                <a:cs typeface="Arial" pitchFamily="34" charset="0"/>
              </a:rPr>
              <a:t>      8.1</a:t>
            </a:r>
            <a:r>
              <a:rPr kumimoji="0" lang="en-US" sz="1600" b="0" i="0" u="none" strike="noStrike" cap="none" normalizeH="0" baseline="0" dirty="0">
                <a:ln>
                  <a:noFill/>
                </a:ln>
                <a:solidFill>
                  <a:schemeClr val="tx1"/>
                </a:solidFill>
                <a:effectLst/>
                <a:ea typeface="Calibri" pitchFamily="34" charset="0"/>
                <a:cs typeface="Arial" pitchFamily="34" charset="0"/>
              </a:rPr>
              <a:t> How do you see the future of aquaculture evolving, especially in your region?</a:t>
            </a:r>
            <a:endParaRPr kumimoji="0" lang="en-US" sz="16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ea typeface="Calibri" pitchFamily="34" charset="0"/>
                <a:cs typeface="Arial" pitchFamily="34" charset="0"/>
              </a:rPr>
              <a:t>   </a:t>
            </a:r>
            <a:r>
              <a:rPr kumimoji="0" lang="en-US" sz="1600" b="0" i="0" u="none" strike="noStrike" cap="none" normalizeH="0" dirty="0">
                <a:ln>
                  <a:noFill/>
                </a:ln>
                <a:solidFill>
                  <a:schemeClr val="tx1"/>
                </a:solidFill>
                <a:effectLst/>
                <a:ea typeface="Calibri" pitchFamily="34" charset="0"/>
                <a:cs typeface="Arial" pitchFamily="34" charset="0"/>
              </a:rPr>
              <a:t>      8.2 </a:t>
            </a:r>
            <a:r>
              <a:rPr kumimoji="0" lang="en-US" sz="1600" b="0" i="0" u="none" strike="noStrike" cap="none" normalizeH="0" baseline="0" dirty="0">
                <a:ln>
                  <a:noFill/>
                </a:ln>
                <a:solidFill>
                  <a:schemeClr val="tx1"/>
                </a:solidFill>
                <a:effectLst/>
                <a:ea typeface="Calibri" pitchFamily="34" charset="0"/>
                <a:cs typeface="Arial" pitchFamily="34" charset="0"/>
              </a:rPr>
              <a:t>Are there any upcoming trends or developments in aquaculture that you are </a:t>
            </a:r>
          </a:p>
          <a:p>
            <a:pPr marL="0" marR="0" lvl="0" indent="0" algn="l" defTabSz="914400" rtl="0" eaLnBrk="0" fontAlgn="base" latinLnBrk="0" hangingPunct="0">
              <a:lnSpc>
                <a:spcPct val="100000"/>
              </a:lnSpc>
              <a:spcBef>
                <a:spcPct val="0"/>
              </a:spcBef>
              <a:spcAft>
                <a:spcPct val="0"/>
              </a:spcAft>
              <a:buClrTx/>
              <a:buSzTx/>
              <a:buFontTx/>
              <a:buNone/>
              <a:tabLst/>
            </a:pPr>
            <a:r>
              <a:rPr lang="en-US" sz="1600" dirty="0">
                <a:cs typeface="Arial" pitchFamily="34" charset="0"/>
              </a:rPr>
              <a:t>                preparing for?</a:t>
            </a:r>
            <a:endParaRPr kumimoji="0" lang="en-US" sz="16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1" u="sng" strike="noStrike" cap="none" normalizeH="0" baseline="0" dirty="0">
                <a:ln>
                  <a:noFill/>
                </a:ln>
                <a:solidFill>
                  <a:schemeClr val="tx1"/>
                </a:solidFill>
                <a:effectLst/>
                <a:ea typeface="Calibri" pitchFamily="34" charset="0"/>
                <a:cs typeface="Arial" pitchFamily="34" charset="0"/>
              </a:rPr>
              <a:t>9. Personal Insights:</a:t>
            </a:r>
            <a:endParaRPr kumimoji="0" lang="en-US" sz="1600" b="1" i="1" u="sng"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ea typeface="Calibri" pitchFamily="34" charset="0"/>
                <a:cs typeface="Arial" pitchFamily="34" charset="0"/>
              </a:rPr>
              <a:t>   </a:t>
            </a:r>
            <a:r>
              <a:rPr kumimoji="0" lang="en-US" sz="1600" b="0" i="0" u="none" strike="noStrike" cap="none" normalizeH="0" dirty="0">
                <a:ln>
                  <a:noFill/>
                </a:ln>
                <a:solidFill>
                  <a:schemeClr val="tx1"/>
                </a:solidFill>
                <a:effectLst/>
                <a:ea typeface="Calibri" pitchFamily="34" charset="0"/>
                <a:cs typeface="Arial" pitchFamily="34" charset="0"/>
              </a:rPr>
              <a:t>       9.1</a:t>
            </a:r>
            <a:r>
              <a:rPr kumimoji="0" lang="en-US" sz="1600" b="0" i="0" u="none" strike="noStrike" cap="none" normalizeH="0" baseline="0" dirty="0">
                <a:ln>
                  <a:noFill/>
                </a:ln>
                <a:solidFill>
                  <a:schemeClr val="tx1"/>
                </a:solidFill>
                <a:effectLst/>
                <a:ea typeface="Calibri" pitchFamily="34" charset="0"/>
                <a:cs typeface="Arial" pitchFamily="34" charset="0"/>
              </a:rPr>
              <a:t>What do you find most rewarding about working in aquaculture?</a:t>
            </a:r>
            <a:endParaRPr kumimoji="0" lang="en-US" sz="16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ea typeface="Calibri" pitchFamily="34" charset="0"/>
                <a:cs typeface="Arial" pitchFamily="34" charset="0"/>
              </a:rPr>
              <a:t>   </a:t>
            </a:r>
            <a:r>
              <a:rPr kumimoji="0" lang="en-US" sz="1600" b="0" i="0" u="none" strike="noStrike" cap="none" normalizeH="0" dirty="0">
                <a:ln>
                  <a:noFill/>
                </a:ln>
                <a:solidFill>
                  <a:schemeClr val="tx1"/>
                </a:solidFill>
                <a:effectLst/>
                <a:ea typeface="Calibri" pitchFamily="34" charset="0"/>
                <a:cs typeface="Arial" pitchFamily="34" charset="0"/>
              </a:rPr>
              <a:t>       9.2 </a:t>
            </a:r>
            <a:r>
              <a:rPr kumimoji="0" lang="en-US" sz="1600" b="0" i="0" u="none" strike="noStrike" cap="none" normalizeH="0" baseline="0" dirty="0">
                <a:ln>
                  <a:noFill/>
                </a:ln>
                <a:solidFill>
                  <a:schemeClr val="tx1"/>
                </a:solidFill>
                <a:effectLst/>
                <a:ea typeface="Calibri" pitchFamily="34" charset="0"/>
                <a:cs typeface="Arial" pitchFamily="34" charset="0"/>
              </a:rPr>
              <a:t>What advice would you give to someone looking to start a career in </a:t>
            </a:r>
          </a:p>
          <a:p>
            <a:pPr marL="0" marR="0" lvl="0" indent="0" algn="l" defTabSz="914400" rtl="0" eaLnBrk="0" fontAlgn="base" latinLnBrk="0" hangingPunct="0">
              <a:lnSpc>
                <a:spcPct val="100000"/>
              </a:lnSpc>
              <a:spcBef>
                <a:spcPct val="0"/>
              </a:spcBef>
              <a:spcAft>
                <a:spcPct val="0"/>
              </a:spcAft>
              <a:buClrTx/>
              <a:buSzTx/>
              <a:buFontTx/>
              <a:buNone/>
              <a:tabLst/>
            </a:pPr>
            <a:r>
              <a:rPr lang="en-US" sz="1600" dirty="0">
                <a:cs typeface="Arial" pitchFamily="34" charset="0"/>
              </a:rPr>
              <a:t>                  aqua culture ?</a:t>
            </a:r>
            <a:endParaRPr kumimoji="0" lang="en-US" sz="1600" b="0" i="0" u="none" strike="noStrike" cap="none" normalizeH="0" baseline="0" dirty="0">
              <a:ln>
                <a:noFill/>
              </a:ln>
              <a:solidFill>
                <a:schemeClr val="tx1"/>
              </a:solidFill>
              <a:effectLst/>
              <a:cs typeface="Arial" pitchFamily="34" charset="0"/>
            </a:endParaRPr>
          </a:p>
        </p:txBody>
      </p:sp>
      <p:pic>
        <p:nvPicPr>
          <p:cNvPr id="3" name="Picture 2" descr="Questionnaire: Definition, Types, Examples &amp; How To Design"/>
          <p:cNvPicPr/>
          <p:nvPr/>
        </p:nvPicPr>
        <p:blipFill>
          <a:blip r:embed="rId2"/>
          <a:srcRect/>
          <a:stretch>
            <a:fillRect/>
          </a:stretch>
        </p:blipFill>
        <p:spPr bwMode="auto">
          <a:xfrm>
            <a:off x="1676400" y="3429000"/>
            <a:ext cx="5943600" cy="2590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74638"/>
            <a:ext cx="8001000" cy="5440362"/>
          </a:xfrm>
        </p:spPr>
        <p:txBody>
          <a:bodyPr>
            <a:normAutofit/>
          </a:bodyPr>
          <a:lstStyle/>
          <a:p>
            <a:r>
              <a:rPr lang="en-US" sz="6600" b="1" i="1" dirty="0">
                <a:solidFill>
                  <a:schemeClr val="accent4">
                    <a:lumMod val="50000"/>
                  </a:schemeClr>
                </a:solidFill>
                <a:effectLst>
                  <a:outerShdw blurRad="38100" dist="38100" dir="2700000" algn="tl">
                    <a:srgbClr val="000000">
                      <a:alpha val="43137"/>
                    </a:srgbClr>
                  </a:outerShdw>
                </a:effectLst>
              </a:rPr>
              <a:t>SURVEY </a:t>
            </a:r>
            <a:br>
              <a:rPr lang="en-US" sz="6600" b="1" i="1" dirty="0">
                <a:solidFill>
                  <a:schemeClr val="accent4">
                    <a:lumMod val="50000"/>
                  </a:schemeClr>
                </a:solidFill>
                <a:effectLst>
                  <a:outerShdw blurRad="38100" dist="38100" dir="2700000" algn="tl">
                    <a:srgbClr val="000000">
                      <a:alpha val="43137"/>
                    </a:srgbClr>
                  </a:outerShdw>
                </a:effectLst>
              </a:rPr>
            </a:br>
            <a:r>
              <a:rPr lang="en-US" sz="6600" b="1" i="1" dirty="0">
                <a:solidFill>
                  <a:schemeClr val="accent4">
                    <a:lumMod val="50000"/>
                  </a:schemeClr>
                </a:solidFill>
                <a:effectLst>
                  <a:outerShdw blurRad="38100" dist="38100" dir="2700000" algn="tl">
                    <a:srgbClr val="000000">
                      <a:alpha val="43137"/>
                    </a:srgbClr>
                  </a:outerShdw>
                </a:effectLst>
              </a:rPr>
              <a:t>AND</a:t>
            </a:r>
            <a:br>
              <a:rPr lang="en-US" sz="6600" b="1" i="1" dirty="0">
                <a:solidFill>
                  <a:schemeClr val="accent4">
                    <a:lumMod val="50000"/>
                  </a:schemeClr>
                </a:solidFill>
                <a:effectLst>
                  <a:outerShdw blurRad="38100" dist="38100" dir="2700000" algn="tl">
                    <a:srgbClr val="000000">
                      <a:alpha val="43137"/>
                    </a:srgbClr>
                  </a:outerShdw>
                </a:effectLst>
              </a:rPr>
            </a:br>
            <a:r>
              <a:rPr lang="en-US" sz="6600" b="1" i="1" dirty="0">
                <a:solidFill>
                  <a:schemeClr val="accent4">
                    <a:lumMod val="50000"/>
                  </a:schemeClr>
                </a:solidFill>
                <a:effectLst>
                  <a:outerShdw blurRad="38100" dist="38100" dir="2700000" algn="tl">
                    <a:srgbClr val="000000">
                      <a:alpha val="43137"/>
                    </a:srgbClr>
                  </a:outerShdw>
                </a:effectLst>
              </a:rPr>
              <a:t>GEO TAG PICTURES OF</a:t>
            </a:r>
            <a:br>
              <a:rPr lang="en-US" sz="6600" b="1" i="1" dirty="0">
                <a:solidFill>
                  <a:schemeClr val="accent4">
                    <a:lumMod val="50000"/>
                  </a:schemeClr>
                </a:solidFill>
                <a:effectLst>
                  <a:outerShdw blurRad="38100" dist="38100" dir="2700000" algn="tl">
                    <a:srgbClr val="000000">
                      <a:alpha val="43137"/>
                    </a:srgbClr>
                  </a:outerShdw>
                </a:effectLst>
              </a:rPr>
            </a:br>
            <a:r>
              <a:rPr lang="en-US" sz="6600" b="1" i="1" dirty="0">
                <a:solidFill>
                  <a:schemeClr val="accent4">
                    <a:lumMod val="50000"/>
                  </a:schemeClr>
                </a:solidFill>
                <a:effectLst>
                  <a:outerShdw blurRad="38100" dist="38100" dir="2700000" algn="tl">
                    <a:srgbClr val="000000">
                      <a:alpha val="43137"/>
                    </a:srgbClr>
                  </a:outerShdw>
                </a:effectLst>
              </a:rPr>
              <a:t>SURVEY</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0"/>
            <a:ext cx="7696200" cy="914400"/>
          </a:xfrm>
        </p:spPr>
        <p:txBody>
          <a:bodyPr>
            <a:normAutofit/>
          </a:bodyPr>
          <a:lstStyle/>
          <a:p>
            <a:r>
              <a:rPr lang="en-US" b="1" i="1" u="sng" spc="-150" dirty="0">
                <a:solidFill>
                  <a:schemeClr val="tx2">
                    <a:lumMod val="75000"/>
                  </a:schemeClr>
                </a:solidFill>
                <a:effectLst>
                  <a:outerShdw blurRad="38100" dist="38100" dir="2700000" algn="tl">
                    <a:srgbClr val="000000">
                      <a:alpha val="43137"/>
                    </a:srgbClr>
                  </a:outerShdw>
                </a:effectLst>
              </a:rPr>
              <a:t>SURVEY-1</a:t>
            </a:r>
          </a:p>
        </p:txBody>
      </p:sp>
      <p:sp>
        <p:nvSpPr>
          <p:cNvPr id="3" name="Subtitle 2"/>
          <p:cNvSpPr>
            <a:spLocks noGrp="1"/>
          </p:cNvSpPr>
          <p:nvPr>
            <p:ph type="subTitle" idx="1"/>
          </p:nvPr>
        </p:nvSpPr>
        <p:spPr>
          <a:xfrm>
            <a:off x="685800" y="1066800"/>
            <a:ext cx="7200900" cy="5298707"/>
          </a:xfrm>
        </p:spPr>
        <p:txBody>
          <a:bodyPr>
            <a:normAutofit fontScale="70000" lnSpcReduction="20000"/>
          </a:bodyPr>
          <a:lstStyle/>
          <a:p>
            <a:pPr algn="l"/>
            <a:r>
              <a:rPr lang="en-US" sz="2400" b="1" i="1" u="sng" dirty="0">
                <a:solidFill>
                  <a:schemeClr val="tx1"/>
                </a:solidFill>
              </a:rPr>
              <a:t>1.Demographic Information</a:t>
            </a:r>
            <a:r>
              <a:rPr lang="en-US" sz="2400" dirty="0">
                <a:solidFill>
                  <a:schemeClr val="tx1"/>
                </a:solidFill>
              </a:rPr>
              <a:t>:</a:t>
            </a:r>
          </a:p>
          <a:p>
            <a:pPr algn="l"/>
            <a:r>
              <a:rPr lang="en-US" sz="2400" dirty="0">
                <a:solidFill>
                  <a:schemeClr val="tx1"/>
                </a:solidFill>
              </a:rPr>
              <a:t> Name: </a:t>
            </a:r>
            <a:r>
              <a:rPr lang="en-US" sz="2400" dirty="0" err="1">
                <a:solidFill>
                  <a:schemeClr val="tx1"/>
                </a:solidFill>
              </a:rPr>
              <a:t>M.Lasya</a:t>
            </a:r>
            <a:endParaRPr lang="en-US" sz="2400" dirty="0">
              <a:solidFill>
                <a:schemeClr val="tx1"/>
              </a:solidFill>
            </a:endParaRPr>
          </a:p>
          <a:p>
            <a:pPr algn="l"/>
            <a:r>
              <a:rPr lang="en-US" sz="2400" dirty="0">
                <a:solidFill>
                  <a:schemeClr val="tx1"/>
                </a:solidFill>
              </a:rPr>
              <a:t> Age: 35 </a:t>
            </a:r>
          </a:p>
          <a:p>
            <a:pPr algn="l"/>
            <a:r>
              <a:rPr lang="en-US" sz="2400" dirty="0">
                <a:solidFill>
                  <a:schemeClr val="tx1"/>
                </a:solidFill>
              </a:rPr>
              <a:t> Gender: Female</a:t>
            </a:r>
          </a:p>
          <a:p>
            <a:pPr algn="l"/>
            <a:r>
              <a:rPr lang="en-US" sz="2400" dirty="0">
                <a:solidFill>
                  <a:schemeClr val="tx1"/>
                </a:solidFill>
              </a:rPr>
              <a:t> </a:t>
            </a:r>
            <a:r>
              <a:rPr lang="en-US" sz="2400" b="1" i="1" u="sng" dirty="0">
                <a:solidFill>
                  <a:schemeClr val="tx1"/>
                </a:solidFill>
              </a:rPr>
              <a:t>2. Awareness and Understanding of Aquaculture</a:t>
            </a:r>
            <a:r>
              <a:rPr lang="en-US" sz="2400" dirty="0">
                <a:solidFill>
                  <a:schemeClr val="tx1"/>
                </a:solidFill>
              </a:rPr>
              <a:t>: </a:t>
            </a:r>
          </a:p>
          <a:p>
            <a:pPr algn="l">
              <a:buFont typeface="Arial" pitchFamily="34" charset="0"/>
              <a:buChar char="•"/>
            </a:pPr>
            <a:r>
              <a:rPr lang="en-US" sz="2400" dirty="0">
                <a:solidFill>
                  <a:schemeClr val="tx1"/>
                </a:solidFill>
              </a:rPr>
              <a:t> How familiar are you with the concept of aquaculture? (1 = Not familiar at all, 5 = Very familiar)</a:t>
            </a:r>
          </a:p>
          <a:p>
            <a:pPr algn="l">
              <a:buFont typeface="Wingdings" pitchFamily="2" charset="2"/>
              <a:buChar char="Ø"/>
            </a:pPr>
            <a:r>
              <a:rPr lang="en-US" sz="2400" dirty="0">
                <a:solidFill>
                  <a:schemeClr val="tx1"/>
                </a:solidFill>
              </a:rPr>
              <a:t> [ ] 1  [ ] 2  [ *] 3  [ ] 4  [ ] 5</a:t>
            </a:r>
          </a:p>
          <a:p>
            <a:pPr algn="l"/>
            <a:r>
              <a:rPr lang="en-US" sz="2400" b="1" i="1" u="sng" dirty="0">
                <a:solidFill>
                  <a:schemeClr val="tx1"/>
                </a:solidFill>
              </a:rPr>
              <a:t>3</a:t>
            </a:r>
            <a:r>
              <a:rPr lang="en-US" sz="2400" dirty="0">
                <a:solidFill>
                  <a:schemeClr val="tx1"/>
                </a:solidFill>
              </a:rPr>
              <a:t>.Do you believe aquaculture is an important industry for providing seafood to the population?</a:t>
            </a:r>
          </a:p>
          <a:p>
            <a:pPr algn="l">
              <a:buFont typeface="Wingdings" pitchFamily="2" charset="2"/>
              <a:buChar char="Ø"/>
            </a:pPr>
            <a:r>
              <a:rPr lang="en-US" sz="2400" dirty="0">
                <a:solidFill>
                  <a:schemeClr val="tx1"/>
                </a:solidFill>
              </a:rPr>
              <a:t> [* ] Yes   [ ] No </a:t>
            </a:r>
          </a:p>
          <a:p>
            <a:pPr algn="l"/>
            <a:r>
              <a:rPr lang="en-US" sz="2400" b="1" i="1" u="sng" dirty="0">
                <a:solidFill>
                  <a:schemeClr val="tx1"/>
                </a:solidFill>
              </a:rPr>
              <a:t>4. </a:t>
            </a:r>
            <a:r>
              <a:rPr lang="en-US" sz="2400" dirty="0">
                <a:solidFill>
                  <a:schemeClr val="tx1"/>
                </a:solidFill>
              </a:rPr>
              <a:t>Do you think aquaculture will become more or less important in global food production in the next decade? </a:t>
            </a:r>
          </a:p>
          <a:p>
            <a:pPr algn="l"/>
            <a:r>
              <a:rPr lang="en-US" sz="2400" dirty="0">
                <a:solidFill>
                  <a:schemeClr val="tx1"/>
                </a:solidFill>
              </a:rPr>
              <a:t>ANS: Important</a:t>
            </a:r>
          </a:p>
          <a:p>
            <a:pPr algn="l"/>
            <a:endParaRPr lang="en-US" sz="2400" dirty="0">
              <a:solidFill>
                <a:schemeClr val="tx1"/>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19025" y="2667000"/>
            <a:ext cx="5578066" cy="1107996"/>
          </a:xfrm>
          <a:prstGeom prst="rect">
            <a:avLst/>
          </a:prstGeom>
          <a:noFill/>
        </p:spPr>
        <p:txBody>
          <a:bodyPr wrap="none" lIns="91440" tIns="45720" rIns="91440" bIns="45720">
            <a:spAutoFit/>
          </a:bodyPr>
          <a:lstStyle/>
          <a:p>
            <a:pPr algn="ctr"/>
            <a:r>
              <a:rPr lang="en-US" sz="6600" b="0" cap="none" spc="0" dirty="0" smtClean="0">
                <a:ln w="0"/>
                <a:gradFill>
                  <a:gsLst>
                    <a:gs pos="21000">
                      <a:srgbClr val="53575C"/>
                    </a:gs>
                    <a:gs pos="88000">
                      <a:srgbClr val="C5C7CA"/>
                    </a:gs>
                  </a:gsLst>
                  <a:lin ang="5400000"/>
                </a:gradFill>
                <a:effectLst/>
              </a:rPr>
              <a:t>AQUA CULTURE</a:t>
            </a:r>
            <a:endParaRPr lang="en-US" sz="6600" b="0" cap="none" spc="0" dirty="0">
              <a:ln w="0"/>
              <a:gradFill>
                <a:gsLst>
                  <a:gs pos="21000">
                    <a:srgbClr val="53575C"/>
                  </a:gs>
                  <a:gs pos="88000">
                    <a:srgbClr val="C5C7CA"/>
                  </a:gs>
                </a:gsLst>
                <a:lin ang="5400000"/>
              </a:gradFill>
              <a:effectLst/>
            </a:endParaRPr>
          </a:p>
        </p:txBody>
      </p:sp>
    </p:spTree>
    <p:extLst>
      <p:ext uri="{BB962C8B-B14F-4D97-AF65-F5344CB8AC3E}">
        <p14:creationId xmlns:p14="http://schemas.microsoft.com/office/powerpoint/2010/main" val="23145735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718871748642.jpg"/>
          <p:cNvPicPr>
            <a:picLocks noChangeAspect="1"/>
          </p:cNvPicPr>
          <p:nvPr/>
        </p:nvPicPr>
        <p:blipFill>
          <a:blip r:embed="rId2"/>
          <a:stretch>
            <a:fillRect/>
          </a:stretch>
        </p:blipFill>
        <p:spPr>
          <a:xfrm>
            <a:off x="762000" y="990600"/>
            <a:ext cx="3615166" cy="2240900"/>
          </a:xfrm>
          <a:prstGeom prst="rect">
            <a:avLst/>
          </a:prstGeom>
        </p:spPr>
      </p:pic>
      <p:pic>
        <p:nvPicPr>
          <p:cNvPr id="4" name="Picture 3" descr="1718871748679.jpg"/>
          <p:cNvPicPr>
            <a:picLocks noChangeAspect="1"/>
          </p:cNvPicPr>
          <p:nvPr/>
        </p:nvPicPr>
        <p:blipFill>
          <a:blip r:embed="rId3"/>
          <a:stretch>
            <a:fillRect/>
          </a:stretch>
        </p:blipFill>
        <p:spPr>
          <a:xfrm>
            <a:off x="1447800" y="3695700"/>
            <a:ext cx="6845323" cy="2590800"/>
          </a:xfrm>
          <a:prstGeom prst="rect">
            <a:avLst/>
          </a:prstGeom>
        </p:spPr>
      </p:pic>
      <p:pic>
        <p:nvPicPr>
          <p:cNvPr id="3" name="Picture 2" descr="1718871748622.jpg"/>
          <p:cNvPicPr>
            <a:picLocks noChangeAspect="1"/>
          </p:cNvPicPr>
          <p:nvPr/>
        </p:nvPicPr>
        <p:blipFill>
          <a:blip r:embed="rId4"/>
          <a:stretch>
            <a:fillRect/>
          </a:stretch>
        </p:blipFill>
        <p:spPr>
          <a:xfrm>
            <a:off x="4564781" y="990600"/>
            <a:ext cx="3283819" cy="2324100"/>
          </a:xfrm>
          <a:prstGeom prst="rect">
            <a:avLst/>
          </a:prstGeom>
        </p:spPr>
      </p:pic>
      <p:sp>
        <p:nvSpPr>
          <p:cNvPr id="5" name="Rectangle 4"/>
          <p:cNvSpPr/>
          <p:nvPr/>
        </p:nvSpPr>
        <p:spPr>
          <a:xfrm flipH="1">
            <a:off x="5943600" y="3244334"/>
            <a:ext cx="1143000" cy="369332"/>
          </a:xfrm>
          <a:prstGeom prst="rect">
            <a:avLst/>
          </a:prstGeom>
        </p:spPr>
        <p:txBody>
          <a:bodyPr wrap="square">
            <a:spAutoFit/>
          </a:bodyPr>
          <a:lstStyle/>
          <a:p>
            <a:r>
              <a:rPr lang="en-US" b="1" i="1" dirty="0"/>
              <a:t>M.LASYA</a:t>
            </a:r>
          </a:p>
        </p:txBody>
      </p:sp>
      <p:sp>
        <p:nvSpPr>
          <p:cNvPr id="6" name="Rectangle 5"/>
          <p:cNvSpPr/>
          <p:nvPr/>
        </p:nvSpPr>
        <p:spPr>
          <a:xfrm rot="10800000" flipV="1">
            <a:off x="3733800" y="6324600"/>
            <a:ext cx="2133600" cy="369332"/>
          </a:xfrm>
          <a:prstGeom prst="rect">
            <a:avLst/>
          </a:prstGeom>
        </p:spPr>
        <p:txBody>
          <a:bodyPr wrap="square">
            <a:spAutoFit/>
          </a:bodyPr>
          <a:lstStyle/>
          <a:p>
            <a:r>
              <a:rPr lang="en-US" b="1" i="1" dirty="0"/>
              <a:t>CHECKING PRAWNS</a:t>
            </a:r>
          </a:p>
        </p:txBody>
      </p:sp>
      <p:sp>
        <p:nvSpPr>
          <p:cNvPr id="7" name="Rectangle 6"/>
          <p:cNvSpPr/>
          <p:nvPr/>
        </p:nvSpPr>
        <p:spPr>
          <a:xfrm>
            <a:off x="838201" y="3244334"/>
            <a:ext cx="2514600" cy="369332"/>
          </a:xfrm>
          <a:prstGeom prst="rect">
            <a:avLst/>
          </a:prstGeom>
        </p:spPr>
        <p:txBody>
          <a:bodyPr wrap="square">
            <a:spAutoFit/>
          </a:bodyPr>
          <a:lstStyle/>
          <a:p>
            <a:r>
              <a:rPr lang="en-US" b="1" i="1" dirty="0"/>
              <a:t>AQUA PHARMACY</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689"/>
            <a:ext cx="8229600" cy="639762"/>
          </a:xfrm>
        </p:spPr>
        <p:txBody>
          <a:bodyPr>
            <a:normAutofit/>
          </a:bodyPr>
          <a:lstStyle/>
          <a:p>
            <a:r>
              <a:rPr lang="en-US" b="1" i="1" u="sng" spc="-150" dirty="0">
                <a:solidFill>
                  <a:schemeClr val="accent1">
                    <a:lumMod val="75000"/>
                  </a:schemeClr>
                </a:solidFill>
              </a:rPr>
              <a:t>SURVEY-2</a:t>
            </a:r>
          </a:p>
        </p:txBody>
      </p:sp>
      <p:sp>
        <p:nvSpPr>
          <p:cNvPr id="3" name="Content Placeholder 2"/>
          <p:cNvSpPr>
            <a:spLocks noGrp="1"/>
          </p:cNvSpPr>
          <p:nvPr>
            <p:ph sz="quarter" idx="13"/>
          </p:nvPr>
        </p:nvSpPr>
        <p:spPr>
          <a:xfrm>
            <a:off x="457200" y="838200"/>
            <a:ext cx="8153400" cy="6019800"/>
          </a:xfrm>
        </p:spPr>
        <p:txBody>
          <a:bodyPr>
            <a:normAutofit fontScale="25000" lnSpcReduction="20000"/>
          </a:bodyPr>
          <a:lstStyle/>
          <a:p>
            <a:pPr>
              <a:buNone/>
            </a:pPr>
            <a:r>
              <a:rPr lang="en-US" sz="6400" b="1" i="1" u="sng" dirty="0"/>
              <a:t>1.Demographic Information</a:t>
            </a:r>
            <a:r>
              <a:rPr lang="en-US" sz="6400" dirty="0"/>
              <a:t>:</a:t>
            </a:r>
          </a:p>
          <a:p>
            <a:pPr>
              <a:buNone/>
            </a:pPr>
            <a:r>
              <a:rPr lang="en-US" sz="6400" dirty="0"/>
              <a:t>Name: </a:t>
            </a:r>
            <a:r>
              <a:rPr lang="en-US" sz="6400" dirty="0" err="1"/>
              <a:t>B.Koteswararao</a:t>
            </a:r>
            <a:endParaRPr lang="en-US" sz="6400" dirty="0"/>
          </a:p>
          <a:p>
            <a:pPr>
              <a:buNone/>
            </a:pPr>
            <a:r>
              <a:rPr lang="en-US" sz="6400" dirty="0"/>
              <a:t>Age: 45</a:t>
            </a:r>
          </a:p>
          <a:p>
            <a:pPr>
              <a:buNone/>
            </a:pPr>
            <a:r>
              <a:rPr lang="en-US" sz="6400" dirty="0" err="1"/>
              <a:t>Gender:Male</a:t>
            </a:r>
            <a:endParaRPr lang="en-US" sz="6400" dirty="0"/>
          </a:p>
          <a:p>
            <a:pPr>
              <a:buNone/>
            </a:pPr>
            <a:r>
              <a:rPr lang="en-US" sz="6400" b="1" i="1" u="sng" dirty="0"/>
              <a:t>2.</a:t>
            </a:r>
            <a:r>
              <a:rPr lang="en-US" sz="6400" dirty="0"/>
              <a:t>What cultivation are you doing.?</a:t>
            </a:r>
          </a:p>
          <a:p>
            <a:pPr>
              <a:buNone/>
            </a:pPr>
            <a:r>
              <a:rPr lang="en-US" sz="6400" dirty="0"/>
              <a:t>ANS : Prawns</a:t>
            </a:r>
          </a:p>
          <a:p>
            <a:pPr>
              <a:buNone/>
            </a:pPr>
            <a:r>
              <a:rPr lang="en-US" sz="6400" b="1" i="1" u="sng" dirty="0"/>
              <a:t>3</a:t>
            </a:r>
            <a:r>
              <a:rPr lang="en-US" sz="6400" dirty="0"/>
              <a:t>.Common diseases in prawn cultivation?</a:t>
            </a:r>
          </a:p>
          <a:p>
            <a:pPr>
              <a:buNone/>
            </a:pPr>
            <a:r>
              <a:rPr lang="en-US" sz="6400" dirty="0"/>
              <a:t>ANS: White Spot Syndrome Virus (WSSV),</a:t>
            </a:r>
          </a:p>
          <a:p>
            <a:pPr>
              <a:buNone/>
            </a:pPr>
            <a:r>
              <a:rPr lang="en-US" sz="6400" dirty="0"/>
              <a:t>          </a:t>
            </a:r>
            <a:r>
              <a:rPr lang="en-US" sz="6400" dirty="0" err="1"/>
              <a:t>Taura</a:t>
            </a:r>
            <a:r>
              <a:rPr lang="en-US" sz="6400" dirty="0"/>
              <a:t> Syndrome Virus (TSV),</a:t>
            </a:r>
          </a:p>
          <a:p>
            <a:pPr>
              <a:buNone/>
            </a:pPr>
            <a:r>
              <a:rPr lang="en-US" sz="6400" dirty="0"/>
              <a:t>           </a:t>
            </a:r>
            <a:r>
              <a:rPr lang="en-US" sz="6400" dirty="0" err="1"/>
              <a:t>Amoebiasis</a:t>
            </a:r>
            <a:r>
              <a:rPr lang="en-US" sz="6400" dirty="0"/>
              <a:t>.</a:t>
            </a:r>
          </a:p>
          <a:p>
            <a:pPr>
              <a:buNone/>
            </a:pPr>
            <a:r>
              <a:rPr lang="en-US" sz="6400" b="1" i="1" u="sng" dirty="0"/>
              <a:t>4.</a:t>
            </a:r>
            <a:r>
              <a:rPr lang="en-US" sz="6400" dirty="0"/>
              <a:t>Growth of prawn cultivation depends upon.?</a:t>
            </a:r>
          </a:p>
          <a:p>
            <a:pPr>
              <a:buNone/>
            </a:pPr>
            <a:r>
              <a:rPr lang="en-US" sz="6400" dirty="0"/>
              <a:t>ANS: Water Quality,</a:t>
            </a:r>
          </a:p>
          <a:p>
            <a:pPr>
              <a:buNone/>
            </a:pPr>
            <a:r>
              <a:rPr lang="en-US" sz="6400" dirty="0"/>
              <a:t>          Feeding and Nutrition,</a:t>
            </a:r>
          </a:p>
          <a:p>
            <a:pPr>
              <a:buNone/>
            </a:pPr>
            <a:r>
              <a:rPr lang="en-US" sz="6400" dirty="0"/>
              <a:t>          Disease Management,</a:t>
            </a:r>
          </a:p>
          <a:p>
            <a:pPr>
              <a:buNone/>
            </a:pPr>
            <a:r>
              <a:rPr lang="en-US" sz="6400" dirty="0"/>
              <a:t>          Market Demand and Economic Factors,</a:t>
            </a:r>
          </a:p>
          <a:p>
            <a:pPr>
              <a:buNone/>
            </a:pPr>
            <a:r>
              <a:rPr lang="en-US" sz="6400" dirty="0"/>
              <a:t>          Skill and Knowledge of Farmer</a:t>
            </a:r>
            <a:r>
              <a:rPr lang="en-US" dirty="0"/>
              <a:t>s.</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718871748660.jpg"/>
          <p:cNvPicPr>
            <a:picLocks noChangeAspect="1"/>
          </p:cNvPicPr>
          <p:nvPr/>
        </p:nvPicPr>
        <p:blipFill>
          <a:blip r:embed="rId2"/>
          <a:stretch>
            <a:fillRect/>
          </a:stretch>
        </p:blipFill>
        <p:spPr>
          <a:xfrm>
            <a:off x="381000" y="318647"/>
            <a:ext cx="4173354" cy="3124200"/>
          </a:xfrm>
          <a:prstGeom prst="rect">
            <a:avLst/>
          </a:prstGeom>
        </p:spPr>
      </p:pic>
      <p:pic>
        <p:nvPicPr>
          <p:cNvPr id="3" name="Picture 2" descr="1718871748698.jpg"/>
          <p:cNvPicPr>
            <a:picLocks noChangeAspect="1"/>
          </p:cNvPicPr>
          <p:nvPr/>
        </p:nvPicPr>
        <p:blipFill>
          <a:blip r:embed="rId3"/>
          <a:stretch>
            <a:fillRect/>
          </a:stretch>
        </p:blipFill>
        <p:spPr>
          <a:xfrm>
            <a:off x="4724401" y="457200"/>
            <a:ext cx="3809999" cy="2895600"/>
          </a:xfrm>
          <a:prstGeom prst="rect">
            <a:avLst/>
          </a:prstGeom>
        </p:spPr>
      </p:pic>
      <p:pic>
        <p:nvPicPr>
          <p:cNvPr id="4" name="Picture 3" descr="1718871748603.jpg"/>
          <p:cNvPicPr>
            <a:picLocks noChangeAspect="1"/>
          </p:cNvPicPr>
          <p:nvPr/>
        </p:nvPicPr>
        <p:blipFill>
          <a:blip r:embed="rId4"/>
          <a:stretch>
            <a:fillRect/>
          </a:stretch>
        </p:blipFill>
        <p:spPr>
          <a:xfrm>
            <a:off x="1219200" y="3752165"/>
            <a:ext cx="5257800" cy="2286000"/>
          </a:xfrm>
          <a:prstGeom prst="rect">
            <a:avLst/>
          </a:prstGeom>
        </p:spPr>
      </p:pic>
      <p:sp>
        <p:nvSpPr>
          <p:cNvPr id="5" name="Rectangle 4"/>
          <p:cNvSpPr/>
          <p:nvPr/>
        </p:nvSpPr>
        <p:spPr>
          <a:xfrm>
            <a:off x="4419600" y="3429000"/>
            <a:ext cx="4495800" cy="646331"/>
          </a:xfrm>
          <a:prstGeom prst="rect">
            <a:avLst/>
          </a:prstGeom>
        </p:spPr>
        <p:txBody>
          <a:bodyPr wrap="square">
            <a:spAutoFit/>
          </a:bodyPr>
          <a:lstStyle/>
          <a:p>
            <a:r>
              <a:rPr lang="en-US" b="1" i="1" dirty="0"/>
              <a:t>                         B.KOTESWARARAO</a:t>
            </a:r>
          </a:p>
          <a:p>
            <a:r>
              <a:rPr lang="en-US" b="1" i="1" u="sng" dirty="0"/>
              <a:t> </a:t>
            </a:r>
            <a:endParaRPr lang="en-US" b="1" i="1" dirty="0"/>
          </a:p>
        </p:txBody>
      </p:sp>
      <p:sp>
        <p:nvSpPr>
          <p:cNvPr id="6" name="Rectangle 5"/>
          <p:cNvSpPr/>
          <p:nvPr/>
        </p:nvSpPr>
        <p:spPr>
          <a:xfrm rot="10800000" flipV="1">
            <a:off x="3581400" y="6121715"/>
            <a:ext cx="1093338" cy="369332"/>
          </a:xfrm>
          <a:prstGeom prst="rect">
            <a:avLst/>
          </a:prstGeom>
        </p:spPr>
        <p:txBody>
          <a:bodyPr wrap="square">
            <a:spAutoFit/>
          </a:bodyPr>
          <a:lstStyle/>
          <a:p>
            <a:r>
              <a:rPr lang="en-US" b="1" i="1" dirty="0"/>
              <a:t>K.SHIVA</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229600" cy="792162"/>
          </a:xfrm>
        </p:spPr>
        <p:txBody>
          <a:bodyPr>
            <a:normAutofit/>
          </a:bodyPr>
          <a:lstStyle/>
          <a:p>
            <a:r>
              <a:rPr lang="en-US" sz="3200" b="1" i="1" u="sng" dirty="0"/>
              <a:t>SURVEY-3</a:t>
            </a:r>
          </a:p>
        </p:txBody>
      </p:sp>
      <p:sp>
        <p:nvSpPr>
          <p:cNvPr id="3" name="Content Placeholder 2"/>
          <p:cNvSpPr>
            <a:spLocks noGrp="1"/>
          </p:cNvSpPr>
          <p:nvPr>
            <p:ph sz="quarter" idx="13"/>
          </p:nvPr>
        </p:nvSpPr>
        <p:spPr>
          <a:xfrm>
            <a:off x="533400" y="792161"/>
            <a:ext cx="7467600" cy="5837239"/>
          </a:xfrm>
        </p:spPr>
        <p:txBody>
          <a:bodyPr>
            <a:noAutofit/>
          </a:bodyPr>
          <a:lstStyle/>
          <a:p>
            <a:pPr>
              <a:buNone/>
            </a:pPr>
            <a:r>
              <a:rPr lang="en-US" sz="1400" b="1" i="1" u="sng" dirty="0"/>
              <a:t>1.Demographic Information</a:t>
            </a:r>
            <a:r>
              <a:rPr lang="en-US" sz="1400" dirty="0"/>
              <a:t>:</a:t>
            </a:r>
          </a:p>
          <a:p>
            <a:pPr>
              <a:buNone/>
            </a:pPr>
            <a:r>
              <a:rPr lang="en-US" sz="1400" dirty="0"/>
              <a:t>Name: </a:t>
            </a:r>
            <a:r>
              <a:rPr lang="en-US" sz="1400" dirty="0" err="1"/>
              <a:t>K.Shiva</a:t>
            </a:r>
            <a:endParaRPr lang="en-US" sz="1400" dirty="0"/>
          </a:p>
          <a:p>
            <a:pPr>
              <a:buNone/>
            </a:pPr>
            <a:r>
              <a:rPr lang="en-US" sz="1400" dirty="0"/>
              <a:t> Age: 38</a:t>
            </a:r>
          </a:p>
          <a:p>
            <a:pPr>
              <a:buNone/>
            </a:pPr>
            <a:r>
              <a:rPr lang="en-US" sz="1400" dirty="0"/>
              <a:t>Gender: Male</a:t>
            </a:r>
          </a:p>
          <a:p>
            <a:pPr>
              <a:buNone/>
            </a:pPr>
            <a:r>
              <a:rPr lang="en-US" sz="1400" b="1" i="1" u="sng" dirty="0"/>
              <a:t>2.</a:t>
            </a:r>
            <a:r>
              <a:rPr lang="en-US" sz="1400" dirty="0"/>
              <a:t>What cultivation are you doing ?</a:t>
            </a:r>
          </a:p>
          <a:p>
            <a:pPr>
              <a:buNone/>
            </a:pPr>
            <a:r>
              <a:rPr lang="en-US" sz="1400" dirty="0"/>
              <a:t>ANS: Fish</a:t>
            </a:r>
          </a:p>
          <a:p>
            <a:pPr>
              <a:buNone/>
            </a:pPr>
            <a:r>
              <a:rPr lang="en-US" sz="1400" b="1" i="1" u="sng" dirty="0"/>
              <a:t>3</a:t>
            </a:r>
            <a:r>
              <a:rPr lang="en-US" sz="1400" dirty="0"/>
              <a:t>.Common diseases in fish cultivation.?</a:t>
            </a:r>
          </a:p>
          <a:p>
            <a:pPr>
              <a:buNone/>
            </a:pPr>
            <a:r>
              <a:rPr lang="en-US" sz="1400" dirty="0"/>
              <a:t>ANS: Bacterial infections,</a:t>
            </a:r>
          </a:p>
          <a:p>
            <a:pPr>
              <a:buNone/>
            </a:pPr>
            <a:r>
              <a:rPr lang="en-US" sz="1400" dirty="0"/>
              <a:t>          Viral infections,</a:t>
            </a:r>
          </a:p>
          <a:p>
            <a:pPr>
              <a:buNone/>
            </a:pPr>
            <a:r>
              <a:rPr lang="en-US" sz="1400" dirty="0"/>
              <a:t>          Parasitic infections,</a:t>
            </a:r>
          </a:p>
          <a:p>
            <a:pPr>
              <a:buNone/>
            </a:pPr>
            <a:r>
              <a:rPr lang="en-US" sz="1400" dirty="0"/>
              <a:t>          Nutritional diseases.</a:t>
            </a:r>
          </a:p>
          <a:p>
            <a:pPr>
              <a:buNone/>
            </a:pPr>
            <a:r>
              <a:rPr lang="en-US" sz="1400" b="1" i="1" u="sng" dirty="0"/>
              <a:t>4.</a:t>
            </a:r>
            <a:r>
              <a:rPr lang="en-US" sz="1400" dirty="0"/>
              <a:t>Profit of fish cultivation depends upon.?</a:t>
            </a:r>
          </a:p>
          <a:p>
            <a:pPr>
              <a:buNone/>
            </a:pPr>
            <a:r>
              <a:rPr lang="en-US" sz="1400" dirty="0"/>
              <a:t>ANS: Market demand and prices</a:t>
            </a:r>
          </a:p>
          <a:p>
            <a:pPr>
              <a:buNone/>
            </a:pPr>
            <a:r>
              <a:rPr lang="en-US" sz="1400" dirty="0"/>
              <a:t>          Production costs</a:t>
            </a:r>
          </a:p>
          <a:p>
            <a:pPr>
              <a:buNone/>
            </a:pPr>
            <a:r>
              <a:rPr lang="en-US" sz="1400" dirty="0"/>
              <a:t>          Feed efficiency and conversion ratio</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990600"/>
            <a:ext cx="3429000" cy="2587625"/>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0" y="835025"/>
            <a:ext cx="3641675" cy="27432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 y="3733800"/>
            <a:ext cx="3429000" cy="28194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26869" y="3760763"/>
            <a:ext cx="3534184" cy="2667000"/>
          </a:xfrm>
          <a:prstGeom prst="rect">
            <a:avLst/>
          </a:prstGeom>
        </p:spPr>
      </p:pic>
    </p:spTree>
    <p:extLst>
      <p:ext uri="{BB962C8B-B14F-4D97-AF65-F5344CB8AC3E}">
        <p14:creationId xmlns:p14="http://schemas.microsoft.com/office/powerpoint/2010/main" val="38604244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1371600"/>
            <a:ext cx="6553200" cy="4893647"/>
          </a:xfrm>
          <a:prstGeom prst="rect">
            <a:avLst/>
          </a:prstGeom>
        </p:spPr>
        <p:txBody>
          <a:bodyPr wrap="square">
            <a:spAutoFit/>
          </a:bodyPr>
          <a:lstStyle/>
          <a:p>
            <a:pPr>
              <a:buNone/>
            </a:pPr>
            <a:r>
              <a:rPr lang="en-US" sz="2400" b="1" i="1" u="sng" dirty="0"/>
              <a:t>1.Demographic Information</a:t>
            </a:r>
            <a:r>
              <a:rPr lang="en-US" sz="2400" dirty="0"/>
              <a:t>:</a:t>
            </a:r>
          </a:p>
          <a:p>
            <a:pPr>
              <a:buNone/>
            </a:pPr>
            <a:r>
              <a:rPr lang="en-US" sz="2400" dirty="0"/>
              <a:t>Name: </a:t>
            </a:r>
            <a:r>
              <a:rPr lang="en-US" sz="2400" dirty="0" err="1" smtClean="0"/>
              <a:t>B.Jyothi</a:t>
            </a:r>
            <a:endParaRPr lang="en-US" sz="2400" dirty="0"/>
          </a:p>
          <a:p>
            <a:pPr>
              <a:buNone/>
            </a:pPr>
            <a:r>
              <a:rPr lang="en-US" sz="2400" dirty="0"/>
              <a:t> Age: </a:t>
            </a:r>
            <a:r>
              <a:rPr lang="en-US" sz="2400" dirty="0" smtClean="0"/>
              <a:t>40</a:t>
            </a:r>
            <a:endParaRPr lang="en-US" sz="2400" dirty="0"/>
          </a:p>
          <a:p>
            <a:pPr>
              <a:buNone/>
            </a:pPr>
            <a:r>
              <a:rPr lang="en-US" sz="2400" dirty="0"/>
              <a:t>Gender: </a:t>
            </a:r>
            <a:r>
              <a:rPr lang="en-US" sz="2400" dirty="0" smtClean="0"/>
              <a:t>Female</a:t>
            </a:r>
            <a:endParaRPr lang="en-US" sz="2400" dirty="0"/>
          </a:p>
          <a:p>
            <a:pPr>
              <a:buNone/>
            </a:pPr>
            <a:r>
              <a:rPr lang="en-US" sz="2400" b="1" i="1" u="sng" dirty="0"/>
              <a:t>2.</a:t>
            </a:r>
            <a:r>
              <a:rPr lang="en-US" sz="2400" dirty="0"/>
              <a:t>What cultivation are you doing ?</a:t>
            </a:r>
          </a:p>
          <a:p>
            <a:pPr>
              <a:buNone/>
            </a:pPr>
            <a:r>
              <a:rPr lang="en-US" sz="2400" dirty="0"/>
              <a:t>ANS: P</a:t>
            </a:r>
            <a:r>
              <a:rPr lang="en-US" sz="2400" dirty="0" smtClean="0"/>
              <a:t>rawn</a:t>
            </a:r>
            <a:endParaRPr lang="en-US" sz="2400" dirty="0"/>
          </a:p>
          <a:p>
            <a:pPr>
              <a:buNone/>
            </a:pPr>
            <a:r>
              <a:rPr lang="en-US" sz="2400" b="1" i="1" u="sng" dirty="0"/>
              <a:t>3</a:t>
            </a:r>
            <a:r>
              <a:rPr lang="en-US" sz="2400" dirty="0"/>
              <a:t>.Common diseases in fish cultivation.?</a:t>
            </a:r>
          </a:p>
          <a:p>
            <a:pPr>
              <a:buNone/>
            </a:pPr>
            <a:r>
              <a:rPr lang="en-US" sz="2400" dirty="0"/>
              <a:t>ANS: Bacterial infections,</a:t>
            </a:r>
          </a:p>
          <a:p>
            <a:pPr>
              <a:buNone/>
            </a:pPr>
            <a:r>
              <a:rPr lang="en-US" sz="2400" dirty="0"/>
              <a:t>          Viral infections,</a:t>
            </a:r>
          </a:p>
          <a:p>
            <a:pPr>
              <a:buNone/>
            </a:pPr>
            <a:r>
              <a:rPr lang="en-US" sz="2400" dirty="0"/>
              <a:t>          Parasitic infections,</a:t>
            </a:r>
          </a:p>
          <a:p>
            <a:pPr>
              <a:buNone/>
            </a:pPr>
            <a:r>
              <a:rPr lang="en-US" sz="2400" dirty="0"/>
              <a:t>          Nutritional diseases.</a:t>
            </a:r>
          </a:p>
          <a:p>
            <a:pPr>
              <a:buNone/>
            </a:pPr>
            <a:r>
              <a:rPr lang="en-US" sz="2400" b="1" i="1" u="sng" dirty="0"/>
              <a:t>4.</a:t>
            </a:r>
            <a:r>
              <a:rPr lang="en-US" sz="2400" dirty="0"/>
              <a:t>Profit of fish cultivation depends upon.?</a:t>
            </a:r>
          </a:p>
          <a:p>
            <a:pPr>
              <a:buNone/>
            </a:pPr>
            <a:r>
              <a:rPr lang="en-US" sz="2400" dirty="0"/>
              <a:t>ANS: Market demand and prices</a:t>
            </a:r>
          </a:p>
        </p:txBody>
      </p:sp>
      <p:sp>
        <p:nvSpPr>
          <p:cNvPr id="3" name="Rectangle 2"/>
          <p:cNvSpPr/>
          <p:nvPr/>
        </p:nvSpPr>
        <p:spPr>
          <a:xfrm>
            <a:off x="3352800" y="414997"/>
            <a:ext cx="1784015" cy="584775"/>
          </a:xfrm>
          <a:prstGeom prst="rect">
            <a:avLst/>
          </a:prstGeom>
        </p:spPr>
        <p:txBody>
          <a:bodyPr wrap="none">
            <a:spAutoFit/>
          </a:bodyPr>
          <a:lstStyle/>
          <a:p>
            <a:r>
              <a:rPr lang="en-US" sz="3200" b="1" i="1" u="sng" dirty="0" smtClean="0"/>
              <a:t>SURVEY-4</a:t>
            </a:r>
            <a:endParaRPr lang="en-US" sz="3200" dirty="0"/>
          </a:p>
        </p:txBody>
      </p:sp>
    </p:spTree>
    <p:extLst>
      <p:ext uri="{BB962C8B-B14F-4D97-AF65-F5344CB8AC3E}">
        <p14:creationId xmlns:p14="http://schemas.microsoft.com/office/powerpoint/2010/main" val="30288984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1371600"/>
            <a:ext cx="4234720" cy="236219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3962400"/>
            <a:ext cx="6019800" cy="272005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371601"/>
            <a:ext cx="3581400" cy="2362198"/>
          </a:xfrm>
          <a:prstGeom prst="rect">
            <a:avLst/>
          </a:prstGeom>
        </p:spPr>
      </p:pic>
    </p:spTree>
    <p:extLst>
      <p:ext uri="{BB962C8B-B14F-4D97-AF65-F5344CB8AC3E}">
        <p14:creationId xmlns:p14="http://schemas.microsoft.com/office/powerpoint/2010/main" val="39323979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737175"/>
            <a:ext cx="7543800" cy="6001643"/>
          </a:xfrm>
          <a:prstGeom prst="rect">
            <a:avLst/>
          </a:prstGeom>
        </p:spPr>
        <p:txBody>
          <a:bodyPr wrap="square">
            <a:spAutoFit/>
          </a:bodyPr>
          <a:lstStyle/>
          <a:p>
            <a:pPr>
              <a:buNone/>
            </a:pPr>
            <a:r>
              <a:rPr lang="en-US" sz="2400" b="1" i="1" u="sng" dirty="0"/>
              <a:t>1.Demographic Information</a:t>
            </a:r>
            <a:r>
              <a:rPr lang="en-US" sz="2400" dirty="0"/>
              <a:t>:</a:t>
            </a:r>
          </a:p>
          <a:p>
            <a:pPr>
              <a:buNone/>
            </a:pPr>
            <a:r>
              <a:rPr lang="en-US" sz="2400" dirty="0"/>
              <a:t>Name: </a:t>
            </a:r>
            <a:r>
              <a:rPr lang="en-US" sz="2400" dirty="0" smtClean="0"/>
              <a:t>G . Narayana</a:t>
            </a:r>
          </a:p>
          <a:p>
            <a:pPr>
              <a:buNone/>
            </a:pPr>
            <a:r>
              <a:rPr lang="en-US" sz="2400" dirty="0" smtClean="0"/>
              <a:t>Age</a:t>
            </a:r>
            <a:r>
              <a:rPr lang="en-US" sz="2400" dirty="0"/>
              <a:t>: </a:t>
            </a:r>
            <a:r>
              <a:rPr lang="en-US" sz="2400" dirty="0" smtClean="0"/>
              <a:t>43</a:t>
            </a:r>
            <a:endParaRPr lang="en-US" sz="2400" dirty="0"/>
          </a:p>
          <a:p>
            <a:pPr>
              <a:buNone/>
            </a:pPr>
            <a:r>
              <a:rPr lang="en-US" sz="2400" dirty="0" smtClean="0"/>
              <a:t>Gender : Male</a:t>
            </a:r>
            <a:endParaRPr lang="en-US" sz="2400" dirty="0"/>
          </a:p>
          <a:p>
            <a:pPr>
              <a:buNone/>
            </a:pPr>
            <a:r>
              <a:rPr lang="en-US" sz="2400" b="1" i="1" u="sng" dirty="0"/>
              <a:t>2.</a:t>
            </a:r>
            <a:r>
              <a:rPr lang="en-US" sz="2400" dirty="0"/>
              <a:t>What cultivation are you doing.?</a:t>
            </a:r>
          </a:p>
          <a:p>
            <a:pPr>
              <a:buNone/>
            </a:pPr>
            <a:r>
              <a:rPr lang="en-US" sz="2400" dirty="0"/>
              <a:t>ANS : </a:t>
            </a:r>
            <a:r>
              <a:rPr lang="en-US" sz="2400" dirty="0" smtClean="0"/>
              <a:t>Fish</a:t>
            </a:r>
            <a:endParaRPr lang="en-US" sz="2400" dirty="0"/>
          </a:p>
          <a:p>
            <a:pPr>
              <a:buNone/>
            </a:pPr>
            <a:r>
              <a:rPr lang="en-US" sz="2400" b="1" i="1" u="sng" dirty="0"/>
              <a:t>3</a:t>
            </a:r>
            <a:r>
              <a:rPr lang="en-US" sz="2400" dirty="0"/>
              <a:t>.Common diseases in prawn cultivation?</a:t>
            </a:r>
          </a:p>
          <a:p>
            <a:pPr>
              <a:buNone/>
            </a:pPr>
            <a:r>
              <a:rPr lang="en-US" sz="2400" dirty="0"/>
              <a:t>ANS: White Spot Syndrome Virus (WSSV),</a:t>
            </a:r>
          </a:p>
          <a:p>
            <a:pPr>
              <a:buNone/>
            </a:pPr>
            <a:r>
              <a:rPr lang="en-US" sz="2400" dirty="0"/>
              <a:t>          </a:t>
            </a:r>
            <a:r>
              <a:rPr lang="en-US" sz="2400" dirty="0" err="1" smtClean="0"/>
              <a:t>Taura</a:t>
            </a:r>
            <a:r>
              <a:rPr lang="en-US" sz="2400" dirty="0" smtClean="0"/>
              <a:t> </a:t>
            </a:r>
            <a:r>
              <a:rPr lang="en-US" sz="2400" dirty="0"/>
              <a:t>Syndrome Virus (TSV),</a:t>
            </a:r>
          </a:p>
          <a:p>
            <a:pPr>
              <a:buNone/>
            </a:pPr>
            <a:r>
              <a:rPr lang="en-US" sz="2400" dirty="0"/>
              <a:t>           </a:t>
            </a:r>
            <a:r>
              <a:rPr lang="en-US" sz="2400" dirty="0" err="1"/>
              <a:t>Amoebiasis</a:t>
            </a:r>
            <a:r>
              <a:rPr lang="en-US" sz="2400" dirty="0"/>
              <a:t>.</a:t>
            </a:r>
          </a:p>
          <a:p>
            <a:pPr>
              <a:buNone/>
            </a:pPr>
            <a:r>
              <a:rPr lang="en-US" sz="2400" b="1" i="1" u="sng" dirty="0"/>
              <a:t>4.</a:t>
            </a:r>
            <a:r>
              <a:rPr lang="en-US" sz="2400" dirty="0"/>
              <a:t>Growth of prawn cultivation depends upon.?</a:t>
            </a:r>
          </a:p>
          <a:p>
            <a:pPr>
              <a:buNone/>
            </a:pPr>
            <a:r>
              <a:rPr lang="en-US" sz="2400" dirty="0"/>
              <a:t>ANS: Water Quality,</a:t>
            </a:r>
          </a:p>
          <a:p>
            <a:pPr>
              <a:buNone/>
            </a:pPr>
            <a:r>
              <a:rPr lang="en-US" sz="2400" dirty="0"/>
              <a:t>          Feeding and Nutrition,</a:t>
            </a:r>
          </a:p>
          <a:p>
            <a:pPr>
              <a:buNone/>
            </a:pPr>
            <a:r>
              <a:rPr lang="en-US" sz="2400" dirty="0"/>
              <a:t>          Disease Management,</a:t>
            </a:r>
          </a:p>
          <a:p>
            <a:pPr>
              <a:buNone/>
            </a:pPr>
            <a:r>
              <a:rPr lang="en-US" sz="2400" dirty="0"/>
              <a:t>          Market Demand and Economic Factors,</a:t>
            </a:r>
          </a:p>
          <a:p>
            <a:pPr>
              <a:buNone/>
            </a:pPr>
            <a:r>
              <a:rPr lang="en-US" sz="2400" dirty="0"/>
              <a:t>          Skill and Knowledge of Farmers.</a:t>
            </a:r>
          </a:p>
        </p:txBody>
      </p:sp>
      <p:sp>
        <p:nvSpPr>
          <p:cNvPr id="3" name="Rectangle 2"/>
          <p:cNvSpPr/>
          <p:nvPr/>
        </p:nvSpPr>
        <p:spPr>
          <a:xfrm>
            <a:off x="3574171" y="152400"/>
            <a:ext cx="1784015" cy="584775"/>
          </a:xfrm>
          <a:prstGeom prst="rect">
            <a:avLst/>
          </a:prstGeom>
        </p:spPr>
        <p:txBody>
          <a:bodyPr wrap="none">
            <a:spAutoFit/>
          </a:bodyPr>
          <a:lstStyle/>
          <a:p>
            <a:r>
              <a:rPr lang="en-US" sz="3200" b="1" i="1" u="sng" dirty="0" smtClean="0"/>
              <a:t>SURVEY-5</a:t>
            </a:r>
            <a:endParaRPr lang="en-US" sz="3200" dirty="0"/>
          </a:p>
        </p:txBody>
      </p:sp>
    </p:spTree>
    <p:extLst>
      <p:ext uri="{BB962C8B-B14F-4D97-AF65-F5344CB8AC3E}">
        <p14:creationId xmlns:p14="http://schemas.microsoft.com/office/powerpoint/2010/main" val="39266329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999" y="609600"/>
            <a:ext cx="3433207" cy="25908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9600" y="127690"/>
            <a:ext cx="3345657" cy="322511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67000" y="3657600"/>
            <a:ext cx="2895601" cy="2791566"/>
          </a:xfrm>
          <a:prstGeom prst="rect">
            <a:avLst/>
          </a:prstGeom>
        </p:spPr>
      </p:pic>
    </p:spTree>
    <p:extLst>
      <p:ext uri="{BB962C8B-B14F-4D97-AF65-F5344CB8AC3E}">
        <p14:creationId xmlns:p14="http://schemas.microsoft.com/office/powerpoint/2010/main" val="30733737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8200" y="990600"/>
            <a:ext cx="7391400" cy="5262979"/>
          </a:xfrm>
          <a:prstGeom prst="rect">
            <a:avLst/>
          </a:prstGeom>
        </p:spPr>
        <p:txBody>
          <a:bodyPr wrap="square">
            <a:spAutoFit/>
          </a:bodyPr>
          <a:lstStyle/>
          <a:p>
            <a:r>
              <a:rPr lang="en-US" sz="2400" b="1" i="1" u="sng" dirty="0"/>
              <a:t>1.Demographic Information</a:t>
            </a:r>
            <a:r>
              <a:rPr lang="en-US" sz="2400" dirty="0"/>
              <a:t>:</a:t>
            </a:r>
          </a:p>
          <a:p>
            <a:r>
              <a:rPr lang="en-US" sz="2400" dirty="0"/>
              <a:t> Name: </a:t>
            </a:r>
            <a:r>
              <a:rPr lang="en-US" sz="2400" dirty="0" err="1" smtClean="0"/>
              <a:t>N.Ramana</a:t>
            </a:r>
            <a:endParaRPr lang="en-US" sz="2400" dirty="0"/>
          </a:p>
          <a:p>
            <a:r>
              <a:rPr lang="en-US" sz="2400" dirty="0"/>
              <a:t> Age: 5</a:t>
            </a:r>
            <a:r>
              <a:rPr lang="en-US" sz="2400" dirty="0" smtClean="0"/>
              <a:t>5</a:t>
            </a:r>
            <a:endParaRPr lang="en-US" sz="2400" dirty="0"/>
          </a:p>
          <a:p>
            <a:r>
              <a:rPr lang="en-US" sz="2400" dirty="0"/>
              <a:t> Gender: M</a:t>
            </a:r>
            <a:r>
              <a:rPr lang="en-US" sz="2400" dirty="0" smtClean="0"/>
              <a:t>ale</a:t>
            </a:r>
            <a:endParaRPr lang="en-US" sz="2400" dirty="0"/>
          </a:p>
          <a:p>
            <a:r>
              <a:rPr lang="en-US" sz="2400" dirty="0"/>
              <a:t> </a:t>
            </a:r>
            <a:r>
              <a:rPr lang="en-US" sz="2400" b="1" i="1" u="sng" dirty="0"/>
              <a:t>2. Awareness and Understanding of Aquaculture</a:t>
            </a:r>
            <a:r>
              <a:rPr lang="en-US" sz="2400" dirty="0"/>
              <a:t>: </a:t>
            </a:r>
          </a:p>
          <a:p>
            <a:pPr>
              <a:buFont typeface="Arial" pitchFamily="34" charset="0"/>
              <a:buChar char="•"/>
            </a:pPr>
            <a:r>
              <a:rPr lang="en-US" sz="2400" dirty="0"/>
              <a:t> How familiar are you with the concept of aquaculture? (1 = Not familiar at </a:t>
            </a:r>
            <a:r>
              <a:rPr lang="en-US" sz="2400" dirty="0" smtClean="0"/>
              <a:t>all, </a:t>
            </a:r>
            <a:r>
              <a:rPr lang="en-US" sz="2400" dirty="0"/>
              <a:t>5 = Very familiar)</a:t>
            </a:r>
          </a:p>
          <a:p>
            <a:pPr>
              <a:buFont typeface="Wingdings" pitchFamily="2" charset="2"/>
              <a:buChar char="Ø"/>
            </a:pPr>
            <a:r>
              <a:rPr lang="en-US" sz="2400" dirty="0"/>
              <a:t> [ ] 1  [ ] 2  [ *] 3  [ ] 4  [ ] 5</a:t>
            </a:r>
          </a:p>
          <a:p>
            <a:r>
              <a:rPr lang="en-US" sz="2400" b="1" i="1" u="sng" dirty="0"/>
              <a:t>3</a:t>
            </a:r>
            <a:r>
              <a:rPr lang="en-US" sz="2400" dirty="0"/>
              <a:t>.Do you believe aquaculture is an important industry for providing seafood to the population?</a:t>
            </a:r>
          </a:p>
          <a:p>
            <a:pPr>
              <a:buFont typeface="Wingdings" pitchFamily="2" charset="2"/>
              <a:buChar char="Ø"/>
            </a:pPr>
            <a:r>
              <a:rPr lang="en-US" sz="2400" dirty="0"/>
              <a:t> [* ] Yes   [ ] No </a:t>
            </a:r>
          </a:p>
          <a:p>
            <a:r>
              <a:rPr lang="en-US" sz="2400" b="1" i="1" u="sng" dirty="0"/>
              <a:t>4. </a:t>
            </a:r>
            <a:r>
              <a:rPr lang="en-US" sz="2400" dirty="0"/>
              <a:t>Do you think aquaculture will become more or less important in global food production in the next decade? </a:t>
            </a:r>
          </a:p>
          <a:p>
            <a:r>
              <a:rPr lang="en-US" sz="2400" dirty="0"/>
              <a:t>ANS: Important</a:t>
            </a:r>
          </a:p>
        </p:txBody>
      </p:sp>
      <p:sp>
        <p:nvSpPr>
          <p:cNvPr id="3" name="Rectangle 2"/>
          <p:cNvSpPr/>
          <p:nvPr/>
        </p:nvSpPr>
        <p:spPr>
          <a:xfrm>
            <a:off x="3307770" y="304800"/>
            <a:ext cx="2102430" cy="584775"/>
          </a:xfrm>
          <a:prstGeom prst="rect">
            <a:avLst/>
          </a:prstGeom>
        </p:spPr>
        <p:txBody>
          <a:bodyPr wrap="square">
            <a:spAutoFit/>
          </a:bodyPr>
          <a:lstStyle/>
          <a:p>
            <a:r>
              <a:rPr lang="en-US" sz="3200" b="1" i="1" u="sng" dirty="0" smtClean="0">
                <a:solidFill>
                  <a:schemeClr val="accent1">
                    <a:lumMod val="75000"/>
                  </a:schemeClr>
                </a:solidFill>
              </a:rPr>
              <a:t>SURVEY-6</a:t>
            </a:r>
            <a:endParaRPr lang="en-US" sz="3200" dirty="0">
              <a:solidFill>
                <a:schemeClr val="accent1">
                  <a:lumMod val="75000"/>
                </a:schemeClr>
              </a:solidFill>
            </a:endParaRPr>
          </a:p>
        </p:txBody>
      </p:sp>
    </p:spTree>
    <p:extLst>
      <p:ext uri="{BB962C8B-B14F-4D97-AF65-F5344CB8AC3E}">
        <p14:creationId xmlns:p14="http://schemas.microsoft.com/office/powerpoint/2010/main" val="14803800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lstStyle/>
          <a:p>
            <a:r>
              <a:rPr lang="en-IN" b="1" i="1" dirty="0">
                <a:solidFill>
                  <a:schemeClr val="accent2">
                    <a:lumMod val="75000"/>
                  </a:schemeClr>
                </a:solidFill>
                <a:effectLst>
                  <a:outerShdw blurRad="38100" dist="38100" dir="2700000" algn="tl">
                    <a:srgbClr val="000000">
                      <a:alpha val="43137"/>
                    </a:srgbClr>
                  </a:outerShdw>
                </a:effectLst>
                <a:latin typeface="Times New Roman" pitchFamily="18" charset="0"/>
                <a:cs typeface="Times New Roman" pitchFamily="18" charset="0"/>
              </a:rPr>
              <a:t>ABSTRACT</a:t>
            </a:r>
            <a:r>
              <a:rPr lang="en-IN" b="1" dirty="0">
                <a:solidFill>
                  <a:schemeClr val="accent2">
                    <a:lumMod val="75000"/>
                  </a:schemeClr>
                </a:solidFill>
                <a:effectLst>
                  <a:outerShdw blurRad="38100" dist="38100" dir="2700000" algn="tl">
                    <a:srgbClr val="000000">
                      <a:alpha val="43137"/>
                    </a:srgbClr>
                  </a:outerShdw>
                </a:effectLst>
                <a:latin typeface="Times New Roman" pitchFamily="18" charset="0"/>
                <a:cs typeface="Times New Roman" pitchFamily="18" charset="0"/>
              </a:rPr>
              <a:t> </a:t>
            </a:r>
            <a:endParaRPr lang="en-US" b="1" dirty="0">
              <a:solidFill>
                <a:schemeClr val="accent2">
                  <a:lumMod val="75000"/>
                </a:schemeClr>
              </a:solidFill>
              <a:effectLst>
                <a:outerShdw blurRad="38100" dist="38100" dir="2700000" algn="tl">
                  <a:srgbClr val="000000">
                    <a:alpha val="43137"/>
                  </a:srgbClr>
                </a:outerShdw>
              </a:effectLst>
            </a:endParaRPr>
          </a:p>
        </p:txBody>
      </p:sp>
      <p:sp>
        <p:nvSpPr>
          <p:cNvPr id="3" name="Content Placeholder 2"/>
          <p:cNvSpPr>
            <a:spLocks noGrp="1"/>
          </p:cNvSpPr>
          <p:nvPr>
            <p:ph sz="quarter" idx="13"/>
          </p:nvPr>
        </p:nvSpPr>
        <p:spPr>
          <a:xfrm>
            <a:off x="914400" y="1524000"/>
            <a:ext cx="7543800" cy="4525963"/>
          </a:xfrm>
        </p:spPr>
        <p:txBody>
          <a:bodyPr>
            <a:normAutofit fontScale="92500"/>
          </a:bodyPr>
          <a:lstStyle/>
          <a:p>
            <a:pPr>
              <a:buFont typeface="Wingdings" pitchFamily="2" charset="2"/>
              <a:buChar char="v"/>
            </a:pPr>
            <a:endParaRPr lang="en-US" dirty="0"/>
          </a:p>
          <a:p>
            <a:pPr algn="just">
              <a:buFont typeface="Wingdings" pitchFamily="2" charset="2"/>
              <a:buChar char="v"/>
            </a:pPr>
            <a:r>
              <a:rPr lang="en-US" sz="2900" dirty="0"/>
              <a:t> </a:t>
            </a:r>
            <a:r>
              <a:rPr lang="en-US" sz="2900" dirty="0">
                <a:cs typeface="Times New Roman" pitchFamily="18" charset="0"/>
              </a:rPr>
              <a:t>Aquaculture refers to the farming of aquatic organisms such as fish, prawns, crustaceans, mollusks, and aquatic plants, usually for human </a:t>
            </a:r>
            <a:r>
              <a:rPr lang="en-US" sz="2900" dirty="0" smtClean="0">
                <a:cs typeface="Times New Roman" pitchFamily="18" charset="0"/>
              </a:rPr>
              <a:t>consumption Aquaculture</a:t>
            </a:r>
            <a:r>
              <a:rPr lang="en-US" sz="2900" dirty="0">
                <a:cs typeface="Times New Roman" pitchFamily="18" charset="0"/>
              </a:rPr>
              <a:t>, the controlled cultivation of aquatic organisms, faces multifaceted challenges. </a:t>
            </a:r>
            <a:r>
              <a:rPr lang="en-US" sz="2900" dirty="0" smtClean="0">
                <a:cs typeface="Times New Roman" pitchFamily="18" charset="0"/>
              </a:rPr>
              <a:t>assessing </a:t>
            </a:r>
            <a:r>
              <a:rPr lang="en-US" sz="2900" dirty="0">
                <a:cs typeface="Times New Roman" pitchFamily="18" charset="0"/>
              </a:rPr>
              <a:t>impacts, and designing sustainable practices</a:t>
            </a:r>
            <a:r>
              <a:rPr lang="en-US" sz="2900" dirty="0" smtClean="0">
                <a:cs typeface="Times New Roman" pitchFamily="18" charset="0"/>
              </a:rPr>
              <a:t>.. </a:t>
            </a:r>
            <a:endParaRPr lang="en-US" sz="2900" dirty="0">
              <a:cs typeface="Times New Roman" pitchFamily="18" charset="0"/>
            </a:endParaRPr>
          </a:p>
          <a:p>
            <a:pPr>
              <a:buFont typeface="Wingdings" pitchFamily="2" charset="2"/>
              <a:buChar char="v"/>
            </a:pPr>
            <a:endParaRPr lang="en-US" b="1" i="1"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 y="685801"/>
            <a:ext cx="2881908" cy="304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00" y="685801"/>
            <a:ext cx="4876800" cy="304800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0" y="4038600"/>
            <a:ext cx="4038600" cy="2667000"/>
          </a:xfrm>
          <a:prstGeom prst="rect">
            <a:avLst/>
          </a:prstGeom>
        </p:spPr>
      </p:pic>
    </p:spTree>
    <p:extLst>
      <p:ext uri="{BB962C8B-B14F-4D97-AF65-F5344CB8AC3E}">
        <p14:creationId xmlns:p14="http://schemas.microsoft.com/office/powerpoint/2010/main" val="40725870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8200" y="1600200"/>
            <a:ext cx="6477000" cy="4893647"/>
          </a:xfrm>
          <a:prstGeom prst="rect">
            <a:avLst/>
          </a:prstGeom>
        </p:spPr>
        <p:txBody>
          <a:bodyPr wrap="square">
            <a:spAutoFit/>
          </a:bodyPr>
          <a:lstStyle/>
          <a:p>
            <a:pPr>
              <a:buNone/>
            </a:pPr>
            <a:r>
              <a:rPr lang="en-US" sz="2400" b="1" i="1" u="sng" dirty="0"/>
              <a:t>1.Demographic Information</a:t>
            </a:r>
            <a:r>
              <a:rPr lang="en-US" sz="2400" dirty="0"/>
              <a:t>:</a:t>
            </a:r>
          </a:p>
          <a:p>
            <a:pPr>
              <a:buNone/>
            </a:pPr>
            <a:r>
              <a:rPr lang="en-US" sz="2400" dirty="0"/>
              <a:t>Name: </a:t>
            </a:r>
            <a:r>
              <a:rPr lang="en-US" sz="2400" dirty="0" err="1" smtClean="0"/>
              <a:t>A.Seethayya</a:t>
            </a:r>
            <a:endParaRPr lang="en-US" sz="2400" dirty="0"/>
          </a:p>
          <a:p>
            <a:pPr>
              <a:buNone/>
            </a:pPr>
            <a:r>
              <a:rPr lang="en-US" sz="2400" dirty="0"/>
              <a:t> Age: </a:t>
            </a:r>
            <a:r>
              <a:rPr lang="en-US" sz="2400" dirty="0" smtClean="0"/>
              <a:t>41</a:t>
            </a:r>
            <a:endParaRPr lang="en-US" sz="2400" dirty="0"/>
          </a:p>
          <a:p>
            <a:pPr>
              <a:buNone/>
            </a:pPr>
            <a:r>
              <a:rPr lang="en-US" sz="2400" dirty="0"/>
              <a:t>Gender: Male</a:t>
            </a:r>
          </a:p>
          <a:p>
            <a:pPr>
              <a:buNone/>
            </a:pPr>
            <a:r>
              <a:rPr lang="en-US" sz="2400" b="1" i="1" u="sng" dirty="0"/>
              <a:t>2.</a:t>
            </a:r>
            <a:r>
              <a:rPr lang="en-US" sz="2400" dirty="0"/>
              <a:t>What cultivation are you doing ?</a:t>
            </a:r>
          </a:p>
          <a:p>
            <a:pPr>
              <a:buNone/>
            </a:pPr>
            <a:r>
              <a:rPr lang="en-US" sz="2400" dirty="0"/>
              <a:t>ANS: </a:t>
            </a:r>
            <a:r>
              <a:rPr lang="en-US" sz="2400" dirty="0" smtClean="0"/>
              <a:t>Fish</a:t>
            </a:r>
            <a:endParaRPr lang="en-US" sz="2400" dirty="0"/>
          </a:p>
          <a:p>
            <a:pPr>
              <a:buNone/>
            </a:pPr>
            <a:r>
              <a:rPr lang="en-US" sz="2400" b="1" i="1" u="sng" dirty="0"/>
              <a:t>3</a:t>
            </a:r>
            <a:r>
              <a:rPr lang="en-US" sz="2400" dirty="0"/>
              <a:t>.Common diseases in fish cultivation.?</a:t>
            </a:r>
          </a:p>
          <a:p>
            <a:pPr>
              <a:buNone/>
            </a:pPr>
            <a:r>
              <a:rPr lang="en-US" sz="2400" dirty="0"/>
              <a:t>ANS: Bacterial infections,</a:t>
            </a:r>
          </a:p>
          <a:p>
            <a:pPr>
              <a:buNone/>
            </a:pPr>
            <a:r>
              <a:rPr lang="en-US" sz="2400" dirty="0"/>
              <a:t>          Viral infections,</a:t>
            </a:r>
          </a:p>
          <a:p>
            <a:pPr>
              <a:buNone/>
            </a:pPr>
            <a:r>
              <a:rPr lang="en-US" sz="2400" dirty="0"/>
              <a:t>          Parasitic infections,</a:t>
            </a:r>
          </a:p>
          <a:p>
            <a:pPr>
              <a:buNone/>
            </a:pPr>
            <a:r>
              <a:rPr lang="en-US" sz="2400" dirty="0"/>
              <a:t>          Nutritional diseases.</a:t>
            </a:r>
          </a:p>
          <a:p>
            <a:pPr>
              <a:buNone/>
            </a:pPr>
            <a:r>
              <a:rPr lang="en-US" sz="2400" b="1" i="1" u="sng" dirty="0"/>
              <a:t>4.</a:t>
            </a:r>
            <a:r>
              <a:rPr lang="en-US" sz="2400" dirty="0"/>
              <a:t>Profit of fish cultivation depends upon.?</a:t>
            </a:r>
          </a:p>
          <a:p>
            <a:pPr>
              <a:buNone/>
            </a:pPr>
            <a:r>
              <a:rPr lang="en-US" sz="2400" dirty="0"/>
              <a:t>ANS: Market demand and prices</a:t>
            </a:r>
          </a:p>
        </p:txBody>
      </p:sp>
      <p:sp>
        <p:nvSpPr>
          <p:cNvPr id="3" name="Rectangle 2"/>
          <p:cNvSpPr/>
          <p:nvPr/>
        </p:nvSpPr>
        <p:spPr>
          <a:xfrm>
            <a:off x="3810000" y="609600"/>
            <a:ext cx="2185919" cy="707886"/>
          </a:xfrm>
          <a:prstGeom prst="rect">
            <a:avLst/>
          </a:prstGeom>
        </p:spPr>
        <p:txBody>
          <a:bodyPr wrap="none">
            <a:spAutoFit/>
          </a:bodyPr>
          <a:lstStyle/>
          <a:p>
            <a:r>
              <a:rPr lang="en-US" sz="4000" b="1" i="1" u="sng" dirty="0" smtClean="0">
                <a:solidFill>
                  <a:schemeClr val="accent1">
                    <a:lumMod val="75000"/>
                  </a:schemeClr>
                </a:solidFill>
              </a:rPr>
              <a:t>SURVEY-7</a:t>
            </a:r>
            <a:endParaRPr lang="en-US" sz="4000" dirty="0">
              <a:solidFill>
                <a:schemeClr val="accent1">
                  <a:lumMod val="75000"/>
                </a:schemeClr>
              </a:solidFill>
            </a:endParaRPr>
          </a:p>
        </p:txBody>
      </p:sp>
    </p:spTree>
    <p:extLst>
      <p:ext uri="{BB962C8B-B14F-4D97-AF65-F5344CB8AC3E}">
        <p14:creationId xmlns:p14="http://schemas.microsoft.com/office/powerpoint/2010/main" val="26692589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571500"/>
            <a:ext cx="3736137" cy="35052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571500"/>
            <a:ext cx="4644927" cy="350520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69487" y="4191000"/>
            <a:ext cx="3290625" cy="2483203"/>
          </a:xfrm>
          <a:prstGeom prst="rect">
            <a:avLst/>
          </a:prstGeom>
        </p:spPr>
      </p:pic>
    </p:spTree>
    <p:extLst>
      <p:ext uri="{BB962C8B-B14F-4D97-AF65-F5344CB8AC3E}">
        <p14:creationId xmlns:p14="http://schemas.microsoft.com/office/powerpoint/2010/main" val="33711673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43200" y="228600"/>
            <a:ext cx="3323923" cy="646331"/>
          </a:xfrm>
          <a:prstGeom prst="rect">
            <a:avLst/>
          </a:prstGeom>
        </p:spPr>
        <p:txBody>
          <a:bodyPr wrap="none">
            <a:spAutoFit/>
          </a:bodyPr>
          <a:lstStyle/>
          <a:p>
            <a:r>
              <a:rPr lang="en-US" sz="3600" b="1" i="1" dirty="0" smtClean="0">
                <a:solidFill>
                  <a:schemeClr val="accent4">
                    <a:lumMod val="50000"/>
                  </a:schemeClr>
                </a:solidFill>
                <a:effectLst>
                  <a:outerShdw blurRad="38100" dist="38100" dir="2700000" algn="tl">
                    <a:srgbClr val="000000">
                      <a:alpha val="43137"/>
                    </a:srgbClr>
                  </a:outerShdw>
                </a:effectLst>
              </a:rPr>
              <a:t>WEEKLY REPORT </a:t>
            </a:r>
            <a:endParaRPr lang="en-US" sz="3600" dirty="0"/>
          </a:p>
        </p:txBody>
      </p:sp>
      <p:graphicFrame>
        <p:nvGraphicFramePr>
          <p:cNvPr id="3" name="Table 2"/>
          <p:cNvGraphicFramePr>
            <a:graphicFrameLocks noGrp="1"/>
          </p:cNvGraphicFramePr>
          <p:nvPr>
            <p:extLst>
              <p:ext uri="{D42A27DB-BD31-4B8C-83A1-F6EECF244321}">
                <p14:modId xmlns:p14="http://schemas.microsoft.com/office/powerpoint/2010/main" val="3957838904"/>
              </p:ext>
            </p:extLst>
          </p:nvPr>
        </p:nvGraphicFramePr>
        <p:xfrm>
          <a:off x="685800" y="1143001"/>
          <a:ext cx="7315200" cy="5257798"/>
        </p:xfrm>
        <a:graphic>
          <a:graphicData uri="http://schemas.openxmlformats.org/drawingml/2006/table">
            <a:tbl>
              <a:tblPr firstRow="1" bandRow="1">
                <a:tableStyleId>{C083E6E3-FA7D-4D7B-A595-EF9225AFEA82}</a:tableStyleId>
              </a:tblPr>
              <a:tblGrid>
                <a:gridCol w="7315200">
                  <a:extLst>
                    <a:ext uri="{9D8B030D-6E8A-4147-A177-3AD203B41FA5}">
                      <a16:colId xmlns:a16="http://schemas.microsoft.com/office/drawing/2014/main" val="3351678735"/>
                    </a:ext>
                  </a:extLst>
                </a:gridCol>
              </a:tblGrid>
              <a:tr h="472103">
                <a:tc>
                  <a:txBody>
                    <a:bodyPr/>
                    <a:lstStyle/>
                    <a:p>
                      <a:r>
                        <a:rPr lang="en-US" dirty="0" smtClean="0"/>
                        <a:t>Objectives</a:t>
                      </a:r>
                      <a:r>
                        <a:rPr lang="en-US" baseline="0" dirty="0" smtClean="0"/>
                        <a:t> of the Activity Done</a:t>
                      </a:r>
                      <a:endParaRPr lang="en-US" dirty="0"/>
                    </a:p>
                  </a:txBody>
                  <a:tcPr/>
                </a:tc>
                <a:extLst>
                  <a:ext uri="{0D108BD9-81ED-4DB2-BD59-A6C34878D82A}">
                    <a16:rowId xmlns:a16="http://schemas.microsoft.com/office/drawing/2014/main" val="3473303954"/>
                  </a:ext>
                </a:extLst>
              </a:tr>
              <a:tr h="472103">
                <a:tc>
                  <a:txBody>
                    <a:bodyPr/>
                    <a:lstStyle/>
                    <a:p>
                      <a:r>
                        <a:rPr lang="en-US" dirty="0" smtClean="0"/>
                        <a:t>Detailed Report</a:t>
                      </a:r>
                      <a:endParaRPr lang="en-US" dirty="0"/>
                    </a:p>
                  </a:txBody>
                  <a:tcPr/>
                </a:tc>
                <a:extLst>
                  <a:ext uri="{0D108BD9-81ED-4DB2-BD59-A6C34878D82A}">
                    <a16:rowId xmlns:a16="http://schemas.microsoft.com/office/drawing/2014/main" val="2427642187"/>
                  </a:ext>
                </a:extLst>
              </a:tr>
              <a:tr h="814861">
                <a:tc>
                  <a:txBody>
                    <a:bodyPr/>
                    <a:lstStyle/>
                    <a:p>
                      <a:r>
                        <a:rPr lang="en-US" dirty="0" smtClean="0"/>
                        <a:t>         We visited a village and observed all the schools ,Markets , </a:t>
                      </a:r>
                      <a:r>
                        <a:rPr lang="en-US" dirty="0" err="1" smtClean="0"/>
                        <a:t>sachivalayam</a:t>
                      </a:r>
                      <a:r>
                        <a:rPr lang="en-US" baseline="0" dirty="0" smtClean="0"/>
                        <a:t> organizations etc.</a:t>
                      </a:r>
                      <a:endParaRPr lang="en-US" dirty="0"/>
                    </a:p>
                  </a:txBody>
                  <a:tcPr/>
                </a:tc>
                <a:extLst>
                  <a:ext uri="{0D108BD9-81ED-4DB2-BD59-A6C34878D82A}">
                    <a16:rowId xmlns:a16="http://schemas.microsoft.com/office/drawing/2014/main" val="3280893381"/>
                  </a:ext>
                </a:extLst>
              </a:tr>
              <a:tr h="814861">
                <a:tc>
                  <a:txBody>
                    <a:bodyPr/>
                    <a:lstStyle/>
                    <a:p>
                      <a:r>
                        <a:rPr lang="en-US" baseline="0" dirty="0" smtClean="0"/>
                        <a:t>          We went to and approached the officers to get the permission to do survey in their village.</a:t>
                      </a:r>
                      <a:endParaRPr lang="en-US" dirty="0"/>
                    </a:p>
                  </a:txBody>
                  <a:tcPr/>
                </a:tc>
                <a:extLst>
                  <a:ext uri="{0D108BD9-81ED-4DB2-BD59-A6C34878D82A}">
                    <a16:rowId xmlns:a16="http://schemas.microsoft.com/office/drawing/2014/main" val="510032849"/>
                  </a:ext>
                </a:extLst>
              </a:tr>
              <a:tr h="2211767">
                <a:tc>
                  <a:txBody>
                    <a:bodyPr/>
                    <a:lstStyle/>
                    <a:p>
                      <a:r>
                        <a:rPr lang="en-US" dirty="0" smtClean="0"/>
                        <a:t>           We also asked the permission from the farmers to do survey in their field and we observed that aquaculture is most commonly grown.</a:t>
                      </a:r>
                    </a:p>
                    <a:p>
                      <a:r>
                        <a:rPr lang="en-US" dirty="0" smtClean="0"/>
                        <a:t>            We</a:t>
                      </a:r>
                      <a:r>
                        <a:rPr lang="en-US" baseline="0" dirty="0" smtClean="0"/>
                        <a:t> asked many questions about their aquaculture and the problems occurring in their aquaculture , we met many farmers and asked about their ponds. </a:t>
                      </a:r>
                      <a:endParaRPr lang="en-US" dirty="0"/>
                    </a:p>
                  </a:txBody>
                  <a:tcPr/>
                </a:tc>
                <a:extLst>
                  <a:ext uri="{0D108BD9-81ED-4DB2-BD59-A6C34878D82A}">
                    <a16:rowId xmlns:a16="http://schemas.microsoft.com/office/drawing/2014/main" val="3013293534"/>
                  </a:ext>
                </a:extLst>
              </a:tr>
              <a:tr h="472103">
                <a:tc>
                  <a:txBody>
                    <a:bodyPr/>
                    <a:lstStyle/>
                    <a:p>
                      <a:endParaRPr lang="en-US" dirty="0"/>
                    </a:p>
                  </a:txBody>
                  <a:tcPr/>
                </a:tc>
                <a:extLst>
                  <a:ext uri="{0D108BD9-81ED-4DB2-BD59-A6C34878D82A}">
                    <a16:rowId xmlns:a16="http://schemas.microsoft.com/office/drawing/2014/main" val="2637603208"/>
                  </a:ext>
                </a:extLst>
              </a:tr>
            </a:tbl>
          </a:graphicData>
        </a:graphic>
      </p:graphicFrame>
    </p:spTree>
    <p:extLst>
      <p:ext uri="{BB962C8B-B14F-4D97-AF65-F5344CB8AC3E}">
        <p14:creationId xmlns:p14="http://schemas.microsoft.com/office/powerpoint/2010/main" val="39438984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067516199"/>
              </p:ext>
            </p:extLst>
          </p:nvPr>
        </p:nvGraphicFramePr>
        <p:xfrm>
          <a:off x="152400" y="1143000"/>
          <a:ext cx="8610600" cy="5577840"/>
        </p:xfrm>
        <a:graphic>
          <a:graphicData uri="http://schemas.openxmlformats.org/drawingml/2006/table">
            <a:tbl>
              <a:tblPr firstRow="1" bandRow="1">
                <a:tableStyleId>{5C22544A-7EE6-4342-B048-85BDC9FD1C3A}</a:tableStyleId>
              </a:tblPr>
              <a:tblGrid>
                <a:gridCol w="2870200">
                  <a:extLst>
                    <a:ext uri="{9D8B030D-6E8A-4147-A177-3AD203B41FA5}">
                      <a16:colId xmlns:a16="http://schemas.microsoft.com/office/drawing/2014/main" val="3453801859"/>
                    </a:ext>
                  </a:extLst>
                </a:gridCol>
                <a:gridCol w="2870200">
                  <a:extLst>
                    <a:ext uri="{9D8B030D-6E8A-4147-A177-3AD203B41FA5}">
                      <a16:colId xmlns:a16="http://schemas.microsoft.com/office/drawing/2014/main" val="174569275"/>
                    </a:ext>
                  </a:extLst>
                </a:gridCol>
                <a:gridCol w="2870200">
                  <a:extLst>
                    <a:ext uri="{9D8B030D-6E8A-4147-A177-3AD203B41FA5}">
                      <a16:colId xmlns:a16="http://schemas.microsoft.com/office/drawing/2014/main" val="4006425104"/>
                    </a:ext>
                  </a:extLst>
                </a:gridCol>
              </a:tblGrid>
              <a:tr h="370840">
                <a:tc>
                  <a:txBody>
                    <a:bodyPr/>
                    <a:lstStyle/>
                    <a:p>
                      <a:r>
                        <a:rPr lang="en-US" dirty="0" smtClean="0"/>
                        <a:t>WEEK</a:t>
                      </a:r>
                      <a:endParaRPr lang="en-US" dirty="0"/>
                    </a:p>
                  </a:txBody>
                  <a:tcPr/>
                </a:tc>
                <a:tc>
                  <a:txBody>
                    <a:bodyPr/>
                    <a:lstStyle/>
                    <a:p>
                      <a:r>
                        <a:rPr lang="en-US" dirty="0" smtClean="0"/>
                        <a:t>Brief description of the week activity</a:t>
                      </a:r>
                      <a:endParaRPr lang="en-US" dirty="0"/>
                    </a:p>
                  </a:txBody>
                  <a:tcPr/>
                </a:tc>
                <a:tc>
                  <a:txBody>
                    <a:bodyPr/>
                    <a:lstStyle/>
                    <a:p>
                      <a:r>
                        <a:rPr lang="en-US" dirty="0" smtClean="0"/>
                        <a:t>Learning</a:t>
                      </a:r>
                      <a:r>
                        <a:rPr lang="en-US" baseline="0" dirty="0" smtClean="0"/>
                        <a:t> Outcomes</a:t>
                      </a:r>
                      <a:endParaRPr lang="en-US" dirty="0"/>
                    </a:p>
                  </a:txBody>
                  <a:tcPr/>
                </a:tc>
                <a:extLst>
                  <a:ext uri="{0D108BD9-81ED-4DB2-BD59-A6C34878D82A}">
                    <a16:rowId xmlns:a16="http://schemas.microsoft.com/office/drawing/2014/main" val="3936473177"/>
                  </a:ext>
                </a:extLst>
              </a:tr>
              <a:tr h="370840">
                <a:tc>
                  <a:txBody>
                    <a:bodyPr/>
                    <a:lstStyle/>
                    <a:p>
                      <a:r>
                        <a:rPr lang="en-US" dirty="0" smtClean="0"/>
                        <a:t>Week-1</a:t>
                      </a:r>
                      <a:endParaRPr lang="en-US" dirty="0"/>
                    </a:p>
                  </a:txBody>
                  <a:tcPr/>
                </a:tc>
                <a:tc>
                  <a:txBody>
                    <a:bodyPr/>
                    <a:lstStyle/>
                    <a:p>
                      <a:r>
                        <a:rPr lang="en-US" dirty="0" smtClean="0"/>
                        <a:t>Prepared map of the village and</a:t>
                      </a:r>
                      <a:r>
                        <a:rPr lang="en-US" baseline="0" dirty="0" smtClean="0"/>
                        <a:t> conducted survey</a:t>
                      </a:r>
                      <a:r>
                        <a:rPr lang="en-US" dirty="0" smtClean="0"/>
                        <a:t> </a:t>
                      </a:r>
                      <a:endParaRPr lang="en-US" dirty="0"/>
                    </a:p>
                  </a:txBody>
                  <a:tcPr/>
                </a:tc>
                <a:tc>
                  <a:txBody>
                    <a:bodyPr/>
                    <a:lstStyle/>
                    <a:p>
                      <a:r>
                        <a:rPr lang="en-US" dirty="0" smtClean="0"/>
                        <a:t> Learned the possible route</a:t>
                      </a:r>
                      <a:r>
                        <a:rPr lang="en-US" baseline="0" dirty="0" smtClean="0"/>
                        <a:t> ways for village and observed the daily activities.</a:t>
                      </a:r>
                      <a:endParaRPr lang="en-US" dirty="0"/>
                    </a:p>
                  </a:txBody>
                  <a:tcPr/>
                </a:tc>
                <a:extLst>
                  <a:ext uri="{0D108BD9-81ED-4DB2-BD59-A6C34878D82A}">
                    <a16:rowId xmlns:a16="http://schemas.microsoft.com/office/drawing/2014/main" val="654160741"/>
                  </a:ext>
                </a:extLst>
              </a:tr>
              <a:tr h="370840">
                <a:tc>
                  <a:txBody>
                    <a:bodyPr/>
                    <a:lstStyle/>
                    <a:p>
                      <a:r>
                        <a:rPr lang="en-US" dirty="0" smtClean="0"/>
                        <a:t>Week-2</a:t>
                      </a:r>
                      <a:endParaRPr lang="en-US" dirty="0"/>
                    </a:p>
                  </a:txBody>
                  <a:tcPr/>
                </a:tc>
                <a:tc>
                  <a:txBody>
                    <a:bodyPr/>
                    <a:lstStyle/>
                    <a:p>
                      <a:r>
                        <a:rPr lang="en-US" dirty="0" smtClean="0"/>
                        <a:t>Prepared over view of the ponds </a:t>
                      </a:r>
                      <a:endParaRPr lang="en-US" dirty="0"/>
                    </a:p>
                  </a:txBody>
                  <a:tcPr/>
                </a:tc>
                <a:tc>
                  <a:txBody>
                    <a:bodyPr/>
                    <a:lstStyle/>
                    <a:p>
                      <a:r>
                        <a:rPr lang="en-US" dirty="0" smtClean="0"/>
                        <a:t>Observed</a:t>
                      </a:r>
                      <a:r>
                        <a:rPr lang="en-US" baseline="0" dirty="0" smtClean="0"/>
                        <a:t> the Fish ponds and Prawn ponds in the village.</a:t>
                      </a:r>
                      <a:endParaRPr lang="en-US" dirty="0"/>
                    </a:p>
                  </a:txBody>
                  <a:tcPr/>
                </a:tc>
                <a:extLst>
                  <a:ext uri="{0D108BD9-81ED-4DB2-BD59-A6C34878D82A}">
                    <a16:rowId xmlns:a16="http://schemas.microsoft.com/office/drawing/2014/main" val="3515573663"/>
                  </a:ext>
                </a:extLst>
              </a:tr>
              <a:tr h="370840">
                <a:tc>
                  <a:txBody>
                    <a:bodyPr/>
                    <a:lstStyle/>
                    <a:p>
                      <a:r>
                        <a:rPr lang="en-US" dirty="0" smtClean="0"/>
                        <a:t>Week-3</a:t>
                      </a:r>
                      <a:endParaRPr lang="en-US" dirty="0"/>
                    </a:p>
                  </a:txBody>
                  <a:tcPr/>
                </a:tc>
                <a:tc>
                  <a:txBody>
                    <a:bodyPr/>
                    <a:lstStyle/>
                    <a:p>
                      <a:r>
                        <a:rPr lang="en-US" dirty="0" smtClean="0"/>
                        <a:t>Prepared map of problems</a:t>
                      </a:r>
                      <a:r>
                        <a:rPr lang="en-US" baseline="0" dirty="0" smtClean="0"/>
                        <a:t> identification</a:t>
                      </a:r>
                      <a:endParaRPr lang="en-US" dirty="0"/>
                    </a:p>
                  </a:txBody>
                  <a:tcPr/>
                </a:tc>
                <a:tc>
                  <a:txBody>
                    <a:bodyPr/>
                    <a:lstStyle/>
                    <a:p>
                      <a:r>
                        <a:rPr lang="en-US" dirty="0" smtClean="0"/>
                        <a:t>Problem</a:t>
                      </a:r>
                      <a:r>
                        <a:rPr lang="en-US" baseline="0" dirty="0" smtClean="0"/>
                        <a:t> identification and discussion.</a:t>
                      </a:r>
                      <a:endParaRPr lang="en-US" dirty="0"/>
                    </a:p>
                  </a:txBody>
                  <a:tcPr/>
                </a:tc>
                <a:extLst>
                  <a:ext uri="{0D108BD9-81ED-4DB2-BD59-A6C34878D82A}">
                    <a16:rowId xmlns:a16="http://schemas.microsoft.com/office/drawing/2014/main" val="3551839539"/>
                  </a:ext>
                </a:extLst>
              </a:tr>
              <a:tr h="370840">
                <a:tc>
                  <a:txBody>
                    <a:bodyPr/>
                    <a:lstStyle/>
                    <a:p>
                      <a:r>
                        <a:rPr lang="en-US" dirty="0" smtClean="0"/>
                        <a:t>Week-4</a:t>
                      </a:r>
                      <a:endParaRPr lang="en-US" dirty="0"/>
                    </a:p>
                  </a:txBody>
                  <a:tcPr/>
                </a:tc>
                <a:tc>
                  <a:txBody>
                    <a:bodyPr/>
                    <a:lstStyle/>
                    <a:p>
                      <a:r>
                        <a:rPr lang="en-US" dirty="0" smtClean="0"/>
                        <a:t>Prepared transact map of</a:t>
                      </a:r>
                      <a:r>
                        <a:rPr lang="en-US" baseline="0" dirty="0" smtClean="0"/>
                        <a:t> village</a:t>
                      </a:r>
                      <a:endParaRPr lang="en-US" dirty="0"/>
                    </a:p>
                  </a:txBody>
                  <a:tcPr/>
                </a:tc>
                <a:tc>
                  <a:txBody>
                    <a:bodyPr/>
                    <a:lstStyle/>
                    <a:p>
                      <a:r>
                        <a:rPr lang="en-US" dirty="0" smtClean="0"/>
                        <a:t>Collected</a:t>
                      </a:r>
                      <a:r>
                        <a:rPr lang="en-US" baseline="0" dirty="0" smtClean="0"/>
                        <a:t> the </a:t>
                      </a:r>
                      <a:r>
                        <a:rPr lang="en-US" dirty="0" smtClean="0"/>
                        <a:t>information on the fish ponds and prawn ponds.</a:t>
                      </a:r>
                      <a:endParaRPr lang="en-US" dirty="0"/>
                    </a:p>
                  </a:txBody>
                  <a:tcPr/>
                </a:tc>
                <a:extLst>
                  <a:ext uri="{0D108BD9-81ED-4DB2-BD59-A6C34878D82A}">
                    <a16:rowId xmlns:a16="http://schemas.microsoft.com/office/drawing/2014/main" val="4169237593"/>
                  </a:ext>
                </a:extLst>
              </a:tr>
              <a:tr h="370840">
                <a:tc>
                  <a:txBody>
                    <a:bodyPr/>
                    <a:lstStyle/>
                    <a:p>
                      <a:r>
                        <a:rPr lang="en-US" dirty="0" smtClean="0"/>
                        <a:t>Week-5</a:t>
                      </a:r>
                      <a:endParaRPr lang="en-US" dirty="0"/>
                    </a:p>
                  </a:txBody>
                  <a:tcPr/>
                </a:tc>
                <a:tc>
                  <a:txBody>
                    <a:bodyPr/>
                    <a:lstStyle/>
                    <a:p>
                      <a:r>
                        <a:rPr lang="en-US" dirty="0" smtClean="0"/>
                        <a:t>Prepared  a chart about aqua</a:t>
                      </a:r>
                      <a:r>
                        <a:rPr lang="en-US" baseline="0" dirty="0" smtClean="0"/>
                        <a:t> culture to create awareness</a:t>
                      </a:r>
                      <a:endParaRPr lang="en-US" dirty="0"/>
                    </a:p>
                  </a:txBody>
                  <a:tcPr/>
                </a:tc>
                <a:tc>
                  <a:txBody>
                    <a:bodyPr/>
                    <a:lstStyle/>
                    <a:p>
                      <a:r>
                        <a:rPr lang="en-US" dirty="0" smtClean="0"/>
                        <a:t>Awareness created on the Aqua</a:t>
                      </a:r>
                      <a:r>
                        <a:rPr lang="en-US" baseline="0" dirty="0" smtClean="0"/>
                        <a:t> culture.</a:t>
                      </a:r>
                      <a:endParaRPr lang="en-US" dirty="0"/>
                    </a:p>
                  </a:txBody>
                  <a:tcPr/>
                </a:tc>
                <a:extLst>
                  <a:ext uri="{0D108BD9-81ED-4DB2-BD59-A6C34878D82A}">
                    <a16:rowId xmlns:a16="http://schemas.microsoft.com/office/drawing/2014/main" val="4002918014"/>
                  </a:ext>
                </a:extLst>
              </a:tr>
              <a:tr h="370840">
                <a:tc>
                  <a:txBody>
                    <a:bodyPr/>
                    <a:lstStyle/>
                    <a:p>
                      <a:r>
                        <a:rPr lang="en-US" dirty="0" smtClean="0"/>
                        <a:t>Week-6</a:t>
                      </a:r>
                      <a:endParaRPr lang="en-US" dirty="0"/>
                    </a:p>
                  </a:txBody>
                  <a:tcPr/>
                </a:tc>
                <a:tc>
                  <a:txBody>
                    <a:bodyPr/>
                    <a:lstStyle/>
                    <a:p>
                      <a:r>
                        <a:rPr lang="en-US" dirty="0" smtClean="0"/>
                        <a:t>Learned required technology and implementation of project</a:t>
                      </a:r>
                      <a:endParaRPr lang="en-US" dirty="0"/>
                    </a:p>
                  </a:txBody>
                  <a:tcPr/>
                </a:tc>
                <a:tc>
                  <a:txBody>
                    <a:bodyPr/>
                    <a:lstStyle/>
                    <a:p>
                      <a:r>
                        <a:rPr lang="en-US" dirty="0" smtClean="0"/>
                        <a:t>Preparation</a:t>
                      </a:r>
                      <a:r>
                        <a:rPr lang="en-US" baseline="0" dirty="0" smtClean="0"/>
                        <a:t> of complete documentation</a:t>
                      </a:r>
                      <a:endParaRPr lang="en-US" dirty="0"/>
                    </a:p>
                  </a:txBody>
                  <a:tcPr/>
                </a:tc>
                <a:extLst>
                  <a:ext uri="{0D108BD9-81ED-4DB2-BD59-A6C34878D82A}">
                    <a16:rowId xmlns:a16="http://schemas.microsoft.com/office/drawing/2014/main" val="2575308616"/>
                  </a:ext>
                </a:extLst>
              </a:tr>
            </a:tbl>
          </a:graphicData>
        </a:graphic>
      </p:graphicFrame>
      <p:sp>
        <p:nvSpPr>
          <p:cNvPr id="3" name="Rectangle 2"/>
          <p:cNvSpPr/>
          <p:nvPr/>
        </p:nvSpPr>
        <p:spPr>
          <a:xfrm>
            <a:off x="3200400" y="228600"/>
            <a:ext cx="2895600" cy="646331"/>
          </a:xfrm>
          <a:prstGeom prst="rect">
            <a:avLst/>
          </a:prstGeom>
        </p:spPr>
        <p:txBody>
          <a:bodyPr wrap="square">
            <a:spAutoFit/>
          </a:bodyPr>
          <a:lstStyle/>
          <a:p>
            <a:r>
              <a:rPr lang="en-US" sz="3600" b="1" i="1" dirty="0">
                <a:solidFill>
                  <a:schemeClr val="accent4">
                    <a:lumMod val="50000"/>
                  </a:schemeClr>
                </a:solidFill>
                <a:effectLst>
                  <a:outerShdw blurRad="38100" dist="38100" dir="2700000" algn="tl">
                    <a:srgbClr val="000000">
                      <a:alpha val="43137"/>
                    </a:srgbClr>
                  </a:outerShdw>
                </a:effectLst>
              </a:rPr>
              <a:t>ACTIVITY LOG</a:t>
            </a:r>
            <a:endParaRPr lang="en-US" sz="3600" dirty="0"/>
          </a:p>
        </p:txBody>
      </p:sp>
    </p:spTree>
    <p:extLst>
      <p:ext uri="{BB962C8B-B14F-4D97-AF65-F5344CB8AC3E}">
        <p14:creationId xmlns:p14="http://schemas.microsoft.com/office/powerpoint/2010/main" val="30917117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457200"/>
            <a:ext cx="7391400" cy="5334000"/>
          </a:xfrm>
        </p:spPr>
        <p:txBody>
          <a:bodyPr/>
          <a:lstStyle/>
          <a:p>
            <a:endParaRPr lang="en-US" dirty="0"/>
          </a:p>
        </p:txBody>
      </p:sp>
      <p:pic>
        <p:nvPicPr>
          <p:cNvPr id="2050" name="Picture 2" descr="Any Questions&quot; Images – Browse 428 Stock Photos, Vectors, and Video | Adobe  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3519"/>
            <a:ext cx="8229600" cy="6126162"/>
          </a:xfrm>
        </p:spPr>
        <p:txBody>
          <a:bodyPr/>
          <a:lstStyle/>
          <a:p>
            <a:endParaRPr lang="en-US" dirty="0"/>
          </a:p>
        </p:txBody>
      </p:sp>
      <p:pic>
        <p:nvPicPr>
          <p:cNvPr id="1030" name="Picture 6" descr="36,888 Thank You Stock Photos - Free &amp; Royalty-Free Stock Photos from  Dreamsti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1295400"/>
            <a:ext cx="5562600" cy="1754326"/>
          </a:xfrm>
          <a:prstGeom prst="rect">
            <a:avLst/>
          </a:prstGeom>
        </p:spPr>
        <p:txBody>
          <a:bodyPr wrap="square">
            <a:spAutoFit/>
          </a:bodyPr>
          <a:lstStyle/>
          <a:p>
            <a:r>
              <a:rPr lang="en-US" dirty="0" smtClean="0">
                <a:solidFill>
                  <a:srgbClr val="4D5156"/>
                </a:solidFill>
                <a:latin typeface="Google Sans"/>
              </a:rPr>
              <a:t>Existing </a:t>
            </a:r>
            <a:r>
              <a:rPr lang="en-US" dirty="0">
                <a:solidFill>
                  <a:srgbClr val="4D5156"/>
                </a:solidFill>
                <a:latin typeface="Google Sans"/>
              </a:rPr>
              <a:t>techniques include </a:t>
            </a:r>
            <a:r>
              <a:rPr lang="en-US" dirty="0">
                <a:solidFill>
                  <a:srgbClr val="040C28"/>
                </a:solidFill>
                <a:latin typeface="Google Sans"/>
              </a:rPr>
              <a:t>hand-gathering, spearfishing, netting, angling and trapping</a:t>
            </a:r>
            <a:r>
              <a:rPr lang="en-US" dirty="0">
                <a:solidFill>
                  <a:srgbClr val="4D5156"/>
                </a:solidFill>
                <a:latin typeface="Google Sans"/>
              </a:rPr>
              <a:t>. Recreational, commercial and artisanal fishers use different techniques, and also, sometimes, the same techniques. Recreational fishers fish for pleasure or sport, while commercial fishers fish for profit.</a:t>
            </a:r>
            <a:endParaRPr lang="en-US" dirty="0"/>
          </a:p>
        </p:txBody>
      </p:sp>
      <p:sp>
        <p:nvSpPr>
          <p:cNvPr id="3" name="Rectangle 2"/>
          <p:cNvSpPr/>
          <p:nvPr/>
        </p:nvSpPr>
        <p:spPr>
          <a:xfrm>
            <a:off x="914400" y="3810000"/>
            <a:ext cx="2063385" cy="2031325"/>
          </a:xfrm>
          <a:prstGeom prst="rect">
            <a:avLst/>
          </a:prstGeom>
        </p:spPr>
        <p:txBody>
          <a:bodyPr wrap="none">
            <a:spAutoFit/>
          </a:bodyPr>
          <a:lstStyle/>
          <a:p>
            <a:pPr marL="285750" indent="-285750">
              <a:buFont typeface="Wingdings" panose="05000000000000000000" pitchFamily="2" charset="2"/>
              <a:buChar char="Ø"/>
            </a:pPr>
            <a:r>
              <a:rPr lang="en-US" dirty="0" smtClean="0">
                <a:latin typeface="Linux Libertine"/>
              </a:rPr>
              <a:t>Hand-gathering</a:t>
            </a:r>
          </a:p>
          <a:p>
            <a:pPr marL="285750" indent="-285750">
              <a:buFont typeface="Wingdings" panose="05000000000000000000" pitchFamily="2" charset="2"/>
              <a:buChar char="Ø"/>
            </a:pPr>
            <a:r>
              <a:rPr lang="en-US" dirty="0" smtClean="0"/>
              <a:t>Spearfishing</a:t>
            </a:r>
            <a:endParaRPr lang="en-US" dirty="0"/>
          </a:p>
          <a:p>
            <a:pPr marL="285750" indent="-285750">
              <a:buFont typeface="Wingdings" panose="05000000000000000000" pitchFamily="2" charset="2"/>
              <a:buChar char="Ø"/>
            </a:pPr>
            <a:r>
              <a:rPr lang="en-US" dirty="0" smtClean="0"/>
              <a:t>Netting</a:t>
            </a:r>
            <a:endParaRPr lang="en-US" dirty="0"/>
          </a:p>
          <a:p>
            <a:pPr marL="285750" indent="-285750">
              <a:buFont typeface="Wingdings" panose="05000000000000000000" pitchFamily="2" charset="2"/>
              <a:buChar char="Ø"/>
            </a:pPr>
            <a:r>
              <a:rPr lang="en-US" dirty="0" smtClean="0"/>
              <a:t>Angling</a:t>
            </a:r>
            <a:endParaRPr lang="en-US" dirty="0"/>
          </a:p>
          <a:p>
            <a:pPr marL="285750" indent="-285750">
              <a:buFont typeface="Wingdings" panose="05000000000000000000" pitchFamily="2" charset="2"/>
              <a:buChar char="Ø"/>
            </a:pPr>
            <a:r>
              <a:rPr lang="en-US" b="1" dirty="0" smtClean="0"/>
              <a:t>Line fishing</a:t>
            </a:r>
          </a:p>
          <a:p>
            <a:pPr marL="285750" indent="-285750">
              <a:buFont typeface="Wingdings" panose="05000000000000000000" pitchFamily="2" charset="2"/>
              <a:buChar char="Ø"/>
            </a:pPr>
            <a:r>
              <a:rPr lang="en-US" b="1" dirty="0" smtClean="0"/>
              <a:t>Rod </a:t>
            </a:r>
            <a:r>
              <a:rPr lang="en-US" b="1" dirty="0"/>
              <a:t>fishing</a:t>
            </a:r>
          </a:p>
          <a:p>
            <a:endParaRPr lang="en-US" b="0" i="0" dirty="0">
              <a:effectLst/>
              <a:latin typeface="Linux Libertine"/>
            </a:endParaRPr>
          </a:p>
        </p:txBody>
      </p:sp>
      <p:pic>
        <p:nvPicPr>
          <p:cNvPr id="3074" name="Picture 2" descr="https://upload.wikimedia.org/wikipedia/commons/thumb/7/76/Fishing-methods.png/300px-Fishing-method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2207199"/>
            <a:ext cx="2857500" cy="42386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778900" y="228600"/>
            <a:ext cx="5216172" cy="923330"/>
          </a:xfrm>
          <a:prstGeom prst="rect">
            <a:avLst/>
          </a:prstGeom>
          <a:noFill/>
        </p:spPr>
        <p:txBody>
          <a:bodyPr wrap="none" lIns="91440" tIns="45720" rIns="91440" bIns="45720">
            <a:spAutoFit/>
          </a:bodyPr>
          <a:lstStyle/>
          <a:p>
            <a:pPr algn="ctr"/>
            <a:r>
              <a:rPr lang="en-US" sz="5400" b="0" cap="none" spc="0" dirty="0" smtClean="0">
                <a:ln w="0"/>
                <a:gradFill>
                  <a:gsLst>
                    <a:gs pos="21000">
                      <a:srgbClr val="53575C"/>
                    </a:gs>
                    <a:gs pos="88000">
                      <a:srgbClr val="C5C7CA"/>
                    </a:gs>
                  </a:gsLst>
                  <a:lin ang="5400000"/>
                </a:gradFill>
                <a:effectLst/>
              </a:rPr>
              <a:t>EXISTING SYSTEM</a:t>
            </a:r>
            <a:endParaRPr lang="en-US" sz="5400" b="0" cap="none" spc="0" dirty="0">
              <a:ln w="0"/>
              <a:gradFill>
                <a:gsLst>
                  <a:gs pos="21000">
                    <a:srgbClr val="53575C"/>
                  </a:gs>
                  <a:gs pos="88000">
                    <a:srgbClr val="C5C7CA"/>
                  </a:gs>
                </a:gsLst>
                <a:lin ang="5400000"/>
              </a:gradFill>
              <a:effectLst/>
            </a:endParaRPr>
          </a:p>
        </p:txBody>
      </p:sp>
    </p:spTree>
    <p:extLst>
      <p:ext uri="{BB962C8B-B14F-4D97-AF65-F5344CB8AC3E}">
        <p14:creationId xmlns:p14="http://schemas.microsoft.com/office/powerpoint/2010/main" val="27006318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5800" y="1828800"/>
            <a:ext cx="6477000" cy="1477328"/>
          </a:xfrm>
          <a:prstGeom prst="rect">
            <a:avLst/>
          </a:prstGeom>
        </p:spPr>
        <p:txBody>
          <a:bodyPr wrap="square">
            <a:spAutoFit/>
          </a:bodyPr>
          <a:lstStyle/>
          <a:p>
            <a:pPr marL="285750" indent="-285750">
              <a:buFont typeface="Wingdings" panose="05000000000000000000" pitchFamily="2" charset="2"/>
              <a:buChar char="Ø"/>
            </a:pPr>
            <a:r>
              <a:rPr lang="en-US" dirty="0">
                <a:solidFill>
                  <a:srgbClr val="282829"/>
                </a:solidFill>
                <a:latin typeface="-apple-system"/>
              </a:rPr>
              <a:t>Fishing is a renewable resource</a:t>
            </a:r>
            <a:r>
              <a:rPr lang="en-US" dirty="0" smtClean="0">
                <a:solidFill>
                  <a:srgbClr val="282829"/>
                </a:solidFill>
                <a:latin typeface="-apple-system"/>
              </a:rPr>
              <a:t>.</a:t>
            </a:r>
            <a:endParaRPr lang="en-US" dirty="0" smtClean="0"/>
          </a:p>
          <a:p>
            <a:pPr marL="285750" indent="-285750">
              <a:buFont typeface="Wingdings" panose="05000000000000000000" pitchFamily="2" charset="2"/>
              <a:buChar char="Ø"/>
            </a:pPr>
            <a:r>
              <a:rPr lang="en-US" dirty="0" smtClean="0">
                <a:solidFill>
                  <a:srgbClr val="282829"/>
                </a:solidFill>
                <a:latin typeface="-apple-system"/>
              </a:rPr>
              <a:t> </a:t>
            </a:r>
            <a:r>
              <a:rPr lang="en-US" dirty="0">
                <a:solidFill>
                  <a:srgbClr val="282829"/>
                </a:solidFill>
                <a:latin typeface="-apple-system"/>
              </a:rPr>
              <a:t>Fishing can provide a source of food and income for fishermen and their families</a:t>
            </a:r>
            <a:r>
              <a:rPr lang="en-US" dirty="0" smtClean="0">
                <a:solidFill>
                  <a:srgbClr val="282829"/>
                </a:solidFill>
                <a:latin typeface="-apple-system"/>
              </a:rPr>
              <a:t>.</a:t>
            </a:r>
            <a:endParaRPr lang="en-US" dirty="0" smtClean="0"/>
          </a:p>
          <a:p>
            <a:pPr marL="285750" indent="-285750">
              <a:buFont typeface="Wingdings" panose="05000000000000000000" pitchFamily="2" charset="2"/>
              <a:buChar char="Ø"/>
            </a:pPr>
            <a:r>
              <a:rPr lang="en-US" dirty="0" smtClean="0">
                <a:solidFill>
                  <a:srgbClr val="282829"/>
                </a:solidFill>
                <a:latin typeface="-apple-system"/>
              </a:rPr>
              <a:t> </a:t>
            </a:r>
            <a:r>
              <a:rPr lang="en-US" dirty="0">
                <a:solidFill>
                  <a:srgbClr val="282829"/>
                </a:solidFill>
                <a:latin typeface="-apple-system"/>
              </a:rPr>
              <a:t>Fishing can help maintain the balance of the aquatic ecosystem by controlling populations of certain species.</a:t>
            </a:r>
            <a:endParaRPr lang="en-US" dirty="0"/>
          </a:p>
        </p:txBody>
      </p:sp>
      <p:sp>
        <p:nvSpPr>
          <p:cNvPr id="3" name="Rectangle 2"/>
          <p:cNvSpPr/>
          <p:nvPr/>
        </p:nvSpPr>
        <p:spPr>
          <a:xfrm>
            <a:off x="304800" y="381000"/>
            <a:ext cx="4127541"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ADVANTAGES</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 name="Rectangle 3"/>
          <p:cNvSpPr/>
          <p:nvPr/>
        </p:nvSpPr>
        <p:spPr>
          <a:xfrm>
            <a:off x="3924300" y="3368933"/>
            <a:ext cx="5044458"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DISADVANTAGES</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5" name="Rectangle 4"/>
          <p:cNvSpPr/>
          <p:nvPr/>
        </p:nvSpPr>
        <p:spPr>
          <a:xfrm>
            <a:off x="914400" y="4724400"/>
            <a:ext cx="6553200" cy="1477328"/>
          </a:xfrm>
          <a:prstGeom prst="rect">
            <a:avLst/>
          </a:prstGeom>
        </p:spPr>
        <p:txBody>
          <a:bodyPr wrap="square">
            <a:spAutoFit/>
          </a:bodyPr>
          <a:lstStyle/>
          <a:p>
            <a:pPr marL="285750" indent="-285750">
              <a:buFont typeface="Wingdings" panose="05000000000000000000" pitchFamily="2" charset="2"/>
              <a:buChar char="Ø"/>
            </a:pPr>
            <a:r>
              <a:rPr lang="en-US" dirty="0">
                <a:solidFill>
                  <a:srgbClr val="282829"/>
                </a:solidFill>
                <a:latin typeface="-apple-system"/>
              </a:rPr>
              <a:t>Overfishing can lead to the depletion of fish </a:t>
            </a:r>
            <a:r>
              <a:rPr lang="en-US" dirty="0" smtClean="0">
                <a:solidFill>
                  <a:srgbClr val="282829"/>
                </a:solidFill>
                <a:latin typeface="-apple-system"/>
              </a:rPr>
              <a:t>stocks</a:t>
            </a:r>
            <a:endParaRPr lang="en-US" dirty="0">
              <a:solidFill>
                <a:srgbClr val="282829"/>
              </a:solidFill>
              <a:latin typeface="-apple-system"/>
            </a:endParaRPr>
          </a:p>
          <a:p>
            <a:pPr marL="285750" indent="-285750">
              <a:buFont typeface="Wingdings" panose="05000000000000000000" pitchFamily="2" charset="2"/>
              <a:buChar char="Ø"/>
            </a:pPr>
            <a:r>
              <a:rPr lang="en-US" dirty="0" smtClean="0">
                <a:solidFill>
                  <a:srgbClr val="282829"/>
                </a:solidFill>
                <a:latin typeface="-apple-system"/>
              </a:rPr>
              <a:t> </a:t>
            </a:r>
            <a:r>
              <a:rPr lang="en-US" dirty="0">
                <a:solidFill>
                  <a:srgbClr val="282829"/>
                </a:solidFill>
                <a:latin typeface="-apple-system"/>
              </a:rPr>
              <a:t>Pollution from boats, fishing gear, and other sources can damage aquatic </a:t>
            </a:r>
            <a:r>
              <a:rPr lang="en-US" dirty="0" smtClean="0">
                <a:solidFill>
                  <a:srgbClr val="282829"/>
                </a:solidFill>
                <a:latin typeface="-apple-system"/>
              </a:rPr>
              <a:t>ecosystems.</a:t>
            </a:r>
            <a:endParaRPr lang="en-US" dirty="0" smtClean="0"/>
          </a:p>
          <a:p>
            <a:pPr marL="285750" indent="-285750">
              <a:buFont typeface="Wingdings" panose="05000000000000000000" pitchFamily="2" charset="2"/>
              <a:buChar char="Ø"/>
            </a:pPr>
            <a:r>
              <a:rPr lang="en-US" dirty="0" smtClean="0">
                <a:solidFill>
                  <a:srgbClr val="282829"/>
                </a:solidFill>
                <a:latin typeface="-apple-system"/>
              </a:rPr>
              <a:t>Bycatch </a:t>
            </a:r>
            <a:r>
              <a:rPr lang="en-US" dirty="0">
                <a:solidFill>
                  <a:srgbClr val="282829"/>
                </a:solidFill>
                <a:latin typeface="-apple-system"/>
              </a:rPr>
              <a:t>(the unintentional capture of non-target species) can lead to the death of other species.</a:t>
            </a:r>
            <a:endParaRPr lang="en-US" dirty="0"/>
          </a:p>
        </p:txBody>
      </p:sp>
    </p:spTree>
    <p:extLst>
      <p:ext uri="{BB962C8B-B14F-4D97-AF65-F5344CB8AC3E}">
        <p14:creationId xmlns:p14="http://schemas.microsoft.com/office/powerpoint/2010/main" val="20947949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raditional Fishing Techniques Around the Worl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219200"/>
            <a:ext cx="2619375" cy="17430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Traditional Fishing: Simple Techniques, Big Impact Worldwi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1173163"/>
            <a:ext cx="3048000" cy="1789113"/>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Fishing and farming methods | Seafood basics | Seafood Watc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4267200"/>
            <a:ext cx="3517756" cy="1981201"/>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ndian Fishing and Hunting - Fort Raleigh National Historic Site (U.S.  National Park Servi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80709" y="4343400"/>
            <a:ext cx="3048000" cy="18288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260585" y="2927107"/>
            <a:ext cx="1774845" cy="369332"/>
          </a:xfrm>
          <a:prstGeom prst="rect">
            <a:avLst/>
          </a:prstGeom>
        </p:spPr>
        <p:txBody>
          <a:bodyPr wrap="none">
            <a:spAutoFit/>
          </a:bodyPr>
          <a:lstStyle/>
          <a:p>
            <a:r>
              <a:rPr lang="en-US" dirty="0">
                <a:latin typeface="Linux Libertine"/>
              </a:rPr>
              <a:t>Hand-gathering</a:t>
            </a:r>
          </a:p>
        </p:txBody>
      </p:sp>
      <p:sp>
        <p:nvSpPr>
          <p:cNvPr id="3" name="Rectangle 2"/>
          <p:cNvSpPr/>
          <p:nvPr/>
        </p:nvSpPr>
        <p:spPr>
          <a:xfrm>
            <a:off x="5943600" y="2927107"/>
            <a:ext cx="857927" cy="369332"/>
          </a:xfrm>
          <a:prstGeom prst="rect">
            <a:avLst/>
          </a:prstGeom>
        </p:spPr>
        <p:txBody>
          <a:bodyPr wrap="none">
            <a:spAutoFit/>
          </a:bodyPr>
          <a:lstStyle/>
          <a:p>
            <a:r>
              <a:rPr lang="en-US" dirty="0"/>
              <a:t>Netting</a:t>
            </a:r>
          </a:p>
        </p:txBody>
      </p:sp>
      <p:sp>
        <p:nvSpPr>
          <p:cNvPr id="4" name="Rectangle 3"/>
          <p:cNvSpPr/>
          <p:nvPr/>
        </p:nvSpPr>
        <p:spPr>
          <a:xfrm>
            <a:off x="5593952" y="6063735"/>
            <a:ext cx="1268681" cy="369332"/>
          </a:xfrm>
          <a:prstGeom prst="rect">
            <a:avLst/>
          </a:prstGeom>
        </p:spPr>
        <p:txBody>
          <a:bodyPr wrap="none">
            <a:spAutoFit/>
          </a:bodyPr>
          <a:lstStyle/>
          <a:p>
            <a:r>
              <a:rPr lang="en-US" b="1" dirty="0"/>
              <a:t>Rod fishing</a:t>
            </a:r>
          </a:p>
        </p:txBody>
      </p:sp>
      <p:sp>
        <p:nvSpPr>
          <p:cNvPr id="5" name="Rectangle 4"/>
          <p:cNvSpPr/>
          <p:nvPr/>
        </p:nvSpPr>
        <p:spPr>
          <a:xfrm>
            <a:off x="1400836" y="6172200"/>
            <a:ext cx="1330814" cy="369332"/>
          </a:xfrm>
          <a:prstGeom prst="rect">
            <a:avLst/>
          </a:prstGeom>
        </p:spPr>
        <p:txBody>
          <a:bodyPr wrap="none">
            <a:spAutoFit/>
          </a:bodyPr>
          <a:lstStyle/>
          <a:p>
            <a:r>
              <a:rPr lang="en-US" dirty="0"/>
              <a:t>Spearfishing</a:t>
            </a:r>
          </a:p>
        </p:txBody>
      </p:sp>
    </p:spTree>
    <p:extLst>
      <p:ext uri="{BB962C8B-B14F-4D97-AF65-F5344CB8AC3E}">
        <p14:creationId xmlns:p14="http://schemas.microsoft.com/office/powerpoint/2010/main" val="7710037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1600200"/>
            <a:ext cx="7010400" cy="4524315"/>
          </a:xfrm>
          <a:prstGeom prst="rect">
            <a:avLst/>
          </a:prstGeom>
        </p:spPr>
        <p:txBody>
          <a:bodyPr wrap="square">
            <a:spAutoFit/>
          </a:bodyPr>
          <a:lstStyle/>
          <a:p>
            <a:pPr marL="285750" indent="-285750">
              <a:buFont typeface="Wingdings" panose="05000000000000000000" pitchFamily="2" charset="2"/>
              <a:buChar char="Ø"/>
            </a:pPr>
            <a:r>
              <a:rPr lang="en-US" dirty="0">
                <a:solidFill>
                  <a:srgbClr val="202124"/>
                </a:solidFill>
                <a:latin typeface="Google Sans"/>
              </a:rPr>
              <a:t>N</a:t>
            </a:r>
            <a:r>
              <a:rPr lang="en-US" sz="2400" dirty="0">
                <a:solidFill>
                  <a:srgbClr val="202124"/>
                </a:solidFill>
                <a:latin typeface="Google Sans"/>
              </a:rPr>
              <a:t>ew data processing technologies in fisheries include: </a:t>
            </a:r>
            <a:r>
              <a:rPr lang="en-US" sz="2400" dirty="0">
                <a:solidFill>
                  <a:srgbClr val="040C28"/>
                </a:solidFill>
                <a:latin typeface="Google Sans"/>
              </a:rPr>
              <a:t>big data, block chain, smart weighing at sea, Radio-frequency identification (RFID), smartphones for monitoring, artificial intelligence, drones, and on-board cameras</a:t>
            </a:r>
            <a:r>
              <a:rPr lang="en-US" sz="2400" dirty="0" smtClean="0">
                <a:solidFill>
                  <a:srgbClr val="202124"/>
                </a:solidFill>
                <a:latin typeface="Google Sans"/>
              </a:rPr>
              <a:t>. </a:t>
            </a:r>
          </a:p>
          <a:p>
            <a:pPr marL="342900" indent="-342900">
              <a:buFont typeface="Wingdings" panose="05000000000000000000" pitchFamily="2" charset="2"/>
              <a:buChar char="Ø"/>
            </a:pPr>
            <a:r>
              <a:rPr lang="en-US" sz="2400" dirty="0">
                <a:solidFill>
                  <a:srgbClr val="202124"/>
                </a:solidFill>
                <a:latin typeface="Google Sans"/>
              </a:rPr>
              <a:t> </a:t>
            </a:r>
            <a:r>
              <a:rPr lang="en-US" sz="2400" dirty="0" smtClean="0"/>
              <a:t>Along </a:t>
            </a:r>
            <a:r>
              <a:rPr lang="en-US" sz="2400" dirty="0"/>
              <a:t>with this, use of electronic devices like echo sounder, sonar, net </a:t>
            </a:r>
            <a:r>
              <a:rPr lang="en-US" sz="2400" dirty="0" err="1"/>
              <a:t>sonde</a:t>
            </a:r>
            <a:r>
              <a:rPr lang="en-US" sz="2400" dirty="0"/>
              <a:t>, fish aggregating devices (FADs) and global positioning system (GPS) are more recent advancements in the field of fishing technology, providing the fishermen with more accurate information to reach the potential fishing grounds </a:t>
            </a:r>
          </a:p>
        </p:txBody>
      </p:sp>
      <p:sp>
        <p:nvSpPr>
          <p:cNvPr id="3" name="Rectangle 2"/>
          <p:cNvSpPr/>
          <p:nvPr/>
        </p:nvSpPr>
        <p:spPr>
          <a:xfrm>
            <a:off x="1678282" y="173182"/>
            <a:ext cx="5756384" cy="923330"/>
          </a:xfrm>
          <a:prstGeom prst="rect">
            <a:avLst/>
          </a:prstGeom>
          <a:noFill/>
        </p:spPr>
        <p:txBody>
          <a:bodyPr wrap="none" lIns="91440" tIns="45720" rIns="91440" bIns="45720">
            <a:spAutoFit/>
          </a:bodyPr>
          <a:lstStyle/>
          <a:p>
            <a:pPr algn="ctr"/>
            <a:r>
              <a:rPr lang="en-US" sz="5400" b="0" cap="none" spc="0" dirty="0" smtClean="0">
                <a:ln w="0"/>
                <a:gradFill>
                  <a:gsLst>
                    <a:gs pos="21000">
                      <a:srgbClr val="53575C"/>
                    </a:gs>
                    <a:gs pos="88000">
                      <a:srgbClr val="C5C7CA"/>
                    </a:gs>
                  </a:gsLst>
                  <a:lin ang="5400000"/>
                </a:gradFill>
                <a:effectLst/>
              </a:rPr>
              <a:t>PROPOSED SYSTEM</a:t>
            </a:r>
            <a:endParaRPr lang="en-US" sz="5400" b="0" cap="none" spc="0" dirty="0">
              <a:ln w="0"/>
              <a:gradFill>
                <a:gsLst>
                  <a:gs pos="21000">
                    <a:srgbClr val="53575C"/>
                  </a:gs>
                  <a:gs pos="88000">
                    <a:srgbClr val="C5C7CA"/>
                  </a:gs>
                </a:gsLst>
                <a:lin ang="5400000"/>
              </a:gradFill>
              <a:effectLst/>
            </a:endParaRPr>
          </a:p>
        </p:txBody>
      </p:sp>
    </p:spTree>
    <p:extLst>
      <p:ext uri="{BB962C8B-B14F-4D97-AF65-F5344CB8AC3E}">
        <p14:creationId xmlns:p14="http://schemas.microsoft.com/office/powerpoint/2010/main" val="24405442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Technology and Modernization in Indian Fisheries: Balancing Tradition and  Progr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19200"/>
            <a:ext cx="4114800" cy="247575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dvanced Sonar Technology Helps NOAA Count Anchovy | The Pew Charitable  Trust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0" y="1219200"/>
            <a:ext cx="26860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losed Recirculating Aquaculture System (CRAS) | RAS Fish Farming | Modern  Fish Farming Technology"/>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 t="12261" r="-1724"/>
          <a:stretch/>
        </p:blipFill>
        <p:spPr bwMode="auto">
          <a:xfrm>
            <a:off x="1905000" y="4114800"/>
            <a:ext cx="4495800" cy="21812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172200" y="849868"/>
            <a:ext cx="720069" cy="369332"/>
          </a:xfrm>
          <a:prstGeom prst="rect">
            <a:avLst/>
          </a:prstGeom>
        </p:spPr>
        <p:txBody>
          <a:bodyPr wrap="none">
            <a:spAutoFit/>
          </a:bodyPr>
          <a:lstStyle/>
          <a:p>
            <a:r>
              <a:rPr lang="en-US" dirty="0" smtClean="0"/>
              <a:t>Sonar</a:t>
            </a:r>
            <a:endParaRPr lang="en-US" dirty="0"/>
          </a:p>
        </p:txBody>
      </p:sp>
      <p:sp>
        <p:nvSpPr>
          <p:cNvPr id="3" name="Rectangle 2"/>
          <p:cNvSpPr/>
          <p:nvPr/>
        </p:nvSpPr>
        <p:spPr>
          <a:xfrm>
            <a:off x="154512" y="849868"/>
            <a:ext cx="4415376" cy="369332"/>
          </a:xfrm>
          <a:prstGeom prst="rect">
            <a:avLst/>
          </a:prstGeom>
        </p:spPr>
        <p:txBody>
          <a:bodyPr wrap="none">
            <a:spAutoFit/>
          </a:bodyPr>
          <a:lstStyle/>
          <a:p>
            <a:r>
              <a:rPr lang="en-US" dirty="0" smtClean="0"/>
              <a:t>Technology &amp;Modernization in Indian Fisheries</a:t>
            </a:r>
            <a:endParaRPr lang="en-US" dirty="0"/>
          </a:p>
        </p:txBody>
      </p:sp>
      <p:sp>
        <p:nvSpPr>
          <p:cNvPr id="5" name="Rectangle 4"/>
          <p:cNvSpPr/>
          <p:nvPr/>
        </p:nvSpPr>
        <p:spPr>
          <a:xfrm>
            <a:off x="2993945" y="6275656"/>
            <a:ext cx="4680110" cy="369332"/>
          </a:xfrm>
          <a:prstGeom prst="rect">
            <a:avLst/>
          </a:prstGeom>
        </p:spPr>
        <p:txBody>
          <a:bodyPr wrap="square">
            <a:spAutoFit/>
          </a:bodyPr>
          <a:lstStyle/>
          <a:p>
            <a:r>
              <a:rPr lang="en-US" dirty="0" smtClean="0"/>
              <a:t>High Tech Fish Farm</a:t>
            </a:r>
            <a:endParaRPr lang="en-US" dirty="0"/>
          </a:p>
        </p:txBody>
      </p:sp>
    </p:spTree>
    <p:extLst>
      <p:ext uri="{BB962C8B-B14F-4D97-AF65-F5344CB8AC3E}">
        <p14:creationId xmlns:p14="http://schemas.microsoft.com/office/powerpoint/2010/main" val="31699341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91375"/>
            <a:ext cx="8229600" cy="1143000"/>
          </a:xfrm>
        </p:spPr>
        <p:txBody>
          <a:bodyPr/>
          <a:lstStyle/>
          <a:p>
            <a:r>
              <a:rPr lang="en-US" b="1" i="1" dirty="0">
                <a:solidFill>
                  <a:schemeClr val="accent2">
                    <a:lumMod val="60000"/>
                    <a:lumOff val="40000"/>
                  </a:schemeClr>
                </a:solidFill>
                <a:effectLst>
                  <a:outerShdw blurRad="38100" dist="38100" dir="2700000" algn="tl">
                    <a:srgbClr val="000000">
                      <a:alpha val="43137"/>
                    </a:srgbClr>
                  </a:outerShdw>
                </a:effectLst>
              </a:rPr>
              <a:t>TYPES OF AQUA CULTURE</a:t>
            </a:r>
          </a:p>
        </p:txBody>
      </p:sp>
      <p:sp>
        <p:nvSpPr>
          <p:cNvPr id="3" name="Content Placeholder 2"/>
          <p:cNvSpPr>
            <a:spLocks noGrp="1"/>
          </p:cNvSpPr>
          <p:nvPr>
            <p:ph sz="quarter" idx="13"/>
          </p:nvPr>
        </p:nvSpPr>
        <p:spPr>
          <a:xfrm>
            <a:off x="609600" y="1981200"/>
            <a:ext cx="8229600" cy="4525963"/>
          </a:xfrm>
        </p:spPr>
        <p:txBody>
          <a:bodyPr/>
          <a:lstStyle/>
          <a:p>
            <a:r>
              <a:rPr lang="en-US" dirty="0"/>
              <a:t>FISH CULTIVATION </a:t>
            </a:r>
          </a:p>
          <a:p>
            <a:r>
              <a:rPr lang="en-US" dirty="0"/>
              <a:t>PRAWN CULTIVATION</a:t>
            </a:r>
          </a:p>
          <a:p>
            <a:r>
              <a:rPr lang="en-US" dirty="0"/>
              <a:t>MUSSELS</a:t>
            </a:r>
          </a:p>
          <a:p>
            <a:r>
              <a:rPr lang="en-US" dirty="0"/>
              <a:t>OYSTERS</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TM04033925[[fn=Droplet]]</Template>
  <TotalTime>2161</TotalTime>
  <Words>1410</Words>
  <Application>Microsoft Office PowerPoint</Application>
  <PresentationFormat>On-screen Show (4:3)</PresentationFormat>
  <Paragraphs>235</Paragraphs>
  <Slides>36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-apple-system</vt:lpstr>
      <vt:lpstr>Arial</vt:lpstr>
      <vt:lpstr>Calibri</vt:lpstr>
      <vt:lpstr>Google Sans</vt:lpstr>
      <vt:lpstr>Linux Libertine</vt:lpstr>
      <vt:lpstr>Times New Roman</vt:lpstr>
      <vt:lpstr>Tw Cen MT</vt:lpstr>
      <vt:lpstr>Wingdings</vt:lpstr>
      <vt:lpstr>Droplet</vt:lpstr>
      <vt:lpstr>GEETHANJALI INSTITUTE OF SCIENCE AND TECHNOLOGY  (AUTONOMOUS)  GANGAVARAM, KOVUR(M), SPSR Nellore Dist., A.P.</vt:lpstr>
      <vt:lpstr>PowerPoint Presentation</vt:lpstr>
      <vt:lpstr>ABSTRACT </vt:lpstr>
      <vt:lpstr>PowerPoint Presentation</vt:lpstr>
      <vt:lpstr>PowerPoint Presentation</vt:lpstr>
      <vt:lpstr>PowerPoint Presentation</vt:lpstr>
      <vt:lpstr>PowerPoint Presentation</vt:lpstr>
      <vt:lpstr>PowerPoint Presentation</vt:lpstr>
      <vt:lpstr>TYPES OF AQUA CULTURE</vt:lpstr>
      <vt:lpstr>PowerPoint Presentation</vt:lpstr>
      <vt:lpstr>Species Cultivated </vt:lpstr>
      <vt:lpstr>MUSSELS</vt:lpstr>
      <vt:lpstr>Oyster</vt:lpstr>
      <vt:lpstr>Factors Affecting Cultivation Period: </vt:lpstr>
      <vt:lpstr>PowerPoint Presentation</vt:lpstr>
      <vt:lpstr>PowerPoint Presentation</vt:lpstr>
      <vt:lpstr>PowerPoint Presentation</vt:lpstr>
      <vt:lpstr>SURVEY  AND GEO TAG PICTURES OF SURVEY</vt:lpstr>
      <vt:lpstr>SURVEY-1</vt:lpstr>
      <vt:lpstr>PowerPoint Presentation</vt:lpstr>
      <vt:lpstr>SURVEY-2</vt:lpstr>
      <vt:lpstr>PowerPoint Presentation</vt:lpstr>
      <vt:lpstr>SURVEY-3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GEETHANJALI INSTITUTE OF SCIENCE AND TECHNOLOGY  (AUTONOMOUS)  GANGAVARAM, KOVUR(M), SPSR Nellore Dist., A.P.</dc:title>
  <dc:creator>HOME</dc:creator>
  <cp:lastModifiedBy>Lenovo</cp:lastModifiedBy>
  <cp:revision>56</cp:revision>
  <dcterms:created xsi:type="dcterms:W3CDTF">2024-06-19T13:41:03Z</dcterms:created>
  <dcterms:modified xsi:type="dcterms:W3CDTF">2024-07-20T00:55:29Z</dcterms:modified>
</cp:coreProperties>
</file>